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charts/chart19.xml" ContentType="application/vnd.openxmlformats-officedocument.drawingml.chart+xml"/>
  <Override PartName="/ppt/charts/chart28.xml" ContentType="application/vnd.openxmlformats-officedocument.drawingml.char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charts/chart17.xml" ContentType="application/vnd.openxmlformats-officedocument.drawingml.chart+xml"/>
  <Override PartName="/ppt/charts/chart26.xml" ContentType="application/vnd.openxmlformats-officedocument.drawingml.char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harts/chart13.xml" ContentType="application/vnd.openxmlformats-officedocument.drawingml.chart+xml"/>
  <Override PartName="/ppt/charts/chart15.xml" ContentType="application/vnd.openxmlformats-officedocument.drawingml.chart+xml"/>
  <Override PartName="/ppt/charts/chart24.xml" ContentType="application/vnd.openxmlformats-officedocument.drawingml.char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9.xml" ContentType="application/vnd.openxmlformats-officedocument.drawingml.chart+xml"/>
  <Override PartName="/ppt/charts/chart11.xml" ContentType="application/vnd.openxmlformats-officedocument.drawingml.chart+xml"/>
  <Override PartName="/ppt/charts/chart22.xml" ContentType="application/vnd.openxmlformats-officedocument.drawingml.chart+xml"/>
  <Override PartName="/ppt/notesSlides/notesSlide14.xml" ContentType="application/vnd.openxmlformats-officedocument.presentationml.notesSlide+xml"/>
  <Override PartName="/ppt/charts/chart7.xml" ContentType="application/vnd.openxmlformats-officedocument.drawingml.chart+xml"/>
  <Override PartName="/ppt/notesSlides/notesSlide9.xml" ContentType="application/vnd.openxmlformats-officedocument.presentationml.notesSlide+xml"/>
  <Override PartName="/ppt/charts/chart20.xml" ContentType="application/vnd.openxmlformats-officedocument.drawingml.chart+xml"/>
  <Override PartName="/ppt/notesSlides/notesSlide12.xml" ContentType="application/vnd.openxmlformats-officedocument.presentationml.notesSlide+xml"/>
  <Override PartName="/ppt/charts/chart3.xml" ContentType="application/vnd.openxmlformats-officedocument.drawingml.chart+xml"/>
  <Override PartName="/ppt/notesSlides/notesSlide7.xml" ContentType="application/vnd.openxmlformats-officedocument.presentationml.notesSlide+xml"/>
  <Override PartName="/ppt/charts/chart5.xml" ContentType="application/vnd.openxmlformats-officedocument.drawingml.chart+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charts/chart29.xml" ContentType="application/vnd.openxmlformats-officedocument.drawingml.char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charts/chart18.xml" ContentType="application/vnd.openxmlformats-officedocument.drawingml.chart+xml"/>
  <Override PartName="/ppt/charts/chart27.xml" ContentType="application/vnd.openxmlformats-officedocument.drawingml.char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charts/chart16.xml" ContentType="application/vnd.openxmlformats-officedocument.drawingml.chart+xml"/>
  <Override PartName="/ppt/charts/chart25.xml" ContentType="application/vnd.openxmlformats-officedocument.drawingml.char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charts/chart14.xml" ContentType="application/vnd.openxmlformats-officedocument.drawingml.chart+xml"/>
  <Override PartName="/ppt/charts/chart23.xml" ContentType="application/vnd.openxmlformats-officedocument.drawingml.char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charts/chart8.xml" ContentType="application/vnd.openxmlformats-officedocument.drawingml.chart+xml"/>
  <Override PartName="/ppt/charts/chart12.xml" ContentType="application/vnd.openxmlformats-officedocument.drawingml.chart+xml"/>
  <Override PartName="/ppt/charts/chart21.xml" ContentType="application/vnd.openxmlformats-officedocument.drawingml.chart+xml"/>
  <Override PartName="/ppt/charts/chart30.xml" ContentType="application/vnd.openxmlformats-officedocument.drawingml.chart+xml"/>
  <Override PartName="/ppt/notesSlides/notesSlide13.xml" ContentType="application/vnd.openxmlformats-officedocument.presentationml.notesSlide+xml"/>
  <Default Extension="wdp" ContentType="image/vnd.ms-photo"/>
  <Override PartName="/ppt/slideLayouts/slideLayout10.xml" ContentType="application/vnd.openxmlformats-officedocument.presentationml.slideLayout+xml"/>
  <Override PartName="/ppt/charts/chart6.xml" ContentType="application/vnd.openxmlformats-officedocument.drawingml.chart+xml"/>
  <Override PartName="/ppt/notesSlides/notesSlide8.xml" ContentType="application/vnd.openxmlformats-officedocument.presentationml.notesSlide+xml"/>
  <Override PartName="/ppt/charts/chart10.xml" ContentType="application/vnd.openxmlformats-officedocument.drawingml.chart+xml"/>
  <Override PartName="/ppt/notesSlides/notesSlide11.xml" ContentType="application/vnd.openxmlformats-officedocument.presentationml.notesSlide+xml"/>
  <Override PartName="/ppt/notesSlides/notesSlide6.xml" ContentType="application/vnd.openxmlformats-officedocument.presentationml.notesSlide+xml"/>
  <Override PartName="/ppt/charts/chart4.xml" ContentType="application/vnd.openxmlformats-officedocument.drawingml.chart+xml"/>
  <Override PartName="/ppt/slides/slide8.xml" ContentType="application/vnd.openxmlformats-officedocument.presentationml.slide+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33"/>
  </p:notesMasterIdLst>
  <p:sldIdLst>
    <p:sldId id="293" r:id="rId2"/>
    <p:sldId id="260" r:id="rId3"/>
    <p:sldId id="271" r:id="rId4"/>
    <p:sldId id="257" r:id="rId5"/>
    <p:sldId id="258" r:id="rId6"/>
    <p:sldId id="259" r:id="rId7"/>
    <p:sldId id="270" r:id="rId8"/>
    <p:sldId id="263" r:id="rId9"/>
    <p:sldId id="272" r:id="rId10"/>
    <p:sldId id="273" r:id="rId11"/>
    <p:sldId id="291" r:id="rId12"/>
    <p:sldId id="274" r:id="rId13"/>
    <p:sldId id="275" r:id="rId14"/>
    <p:sldId id="276" r:id="rId15"/>
    <p:sldId id="277" r:id="rId16"/>
    <p:sldId id="278" r:id="rId17"/>
    <p:sldId id="280" r:id="rId18"/>
    <p:sldId id="281" r:id="rId19"/>
    <p:sldId id="292" r:id="rId20"/>
    <p:sldId id="282" r:id="rId21"/>
    <p:sldId id="283" r:id="rId22"/>
    <p:sldId id="284" r:id="rId23"/>
    <p:sldId id="285" r:id="rId24"/>
    <p:sldId id="286" r:id="rId25"/>
    <p:sldId id="287" r:id="rId26"/>
    <p:sldId id="267" r:id="rId27"/>
    <p:sldId id="264" r:id="rId28"/>
    <p:sldId id="268" r:id="rId29"/>
    <p:sldId id="288" r:id="rId30"/>
    <p:sldId id="289" r:id="rId31"/>
    <p:sldId id="290"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0" d="100"/>
          <a:sy n="60" d="100"/>
        </p:scale>
        <p:origin x="-1434" y="-103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C:\Users\ndefour\Documents\ETUDES\Stage\NBDC-Nile%20Bassin%20Development%20Challenge\graph%20reca.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C:\Users\ndefour\Documents\ETUDES\Stage\NBDC-Nile%20Bassin%20Development%20Challenge\graph%20reca.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C:\Users\ndefour\Documents\ETUDES\Stage\NBDC-Nile%20Bassin%20Development%20Challenge\graph%20reca.xlsx"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C:\Users\ndefour\Documents\ETUDES\Stage\NBDC-Nile%20Bassin%20Development%20Challenge\graph%20reca.xlsx"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file:///C:\Users\ndefour\Documents\ETUDES\Stage\NBDC-Nile%20Bassin%20Development%20Challenge\graph%20reca.xlsx" TargetMode="External"/></Relationships>
</file>

<file path=ppt/charts/_rels/chart15.xml.rels><?xml version="1.0" encoding="UTF-8" standalone="yes"?>
<Relationships xmlns="http://schemas.openxmlformats.org/package/2006/relationships"><Relationship Id="rId1" Type="http://schemas.openxmlformats.org/officeDocument/2006/relationships/oleObject" Target="file:///C:\Users\ndefour\Documents\ETUDES\Stage\NBDC-Nile%20Bassin%20Development%20Challenge\graph%20reca.xlsx" TargetMode="External"/></Relationships>
</file>

<file path=ppt/charts/_rels/chart16.xml.rels><?xml version="1.0" encoding="UTF-8" standalone="yes"?>
<Relationships xmlns="http://schemas.openxmlformats.org/package/2006/relationships"><Relationship Id="rId1" Type="http://schemas.openxmlformats.org/officeDocument/2006/relationships/oleObject" Target="file:///C:\Users\ndefour\Documents\ETUDES\Stage\NBDC-Nile%20Bassin%20Development%20Challenge\graph%20reca.xlsx" TargetMode="External"/></Relationships>
</file>

<file path=ppt/charts/_rels/chart17.xml.rels><?xml version="1.0" encoding="UTF-8" standalone="yes"?>
<Relationships xmlns="http://schemas.openxmlformats.org/package/2006/relationships"><Relationship Id="rId1" Type="http://schemas.openxmlformats.org/officeDocument/2006/relationships/oleObject" Target="file:///C:\Users\ndefour\Documents\ETUDES\Stage\NBDC-Nile%20Bassin%20Development%20Challenge\Graph%20Belg.xlsx" TargetMode="External"/></Relationships>
</file>

<file path=ppt/charts/_rels/chart18.xml.rels><?xml version="1.0" encoding="UTF-8" standalone="yes"?>
<Relationships xmlns="http://schemas.openxmlformats.org/package/2006/relationships"><Relationship Id="rId1" Type="http://schemas.openxmlformats.org/officeDocument/2006/relationships/oleObject" Target="file:///C:\Users\ndefour\Documents\ETUDES\Stage\NBDC-Nile%20Bassin%20Development%20Challenge\graph%20reca.xlsx" TargetMode="External"/></Relationships>
</file>

<file path=ppt/charts/_rels/chart19.xml.rels><?xml version="1.0" encoding="UTF-8" standalone="yes"?>
<Relationships xmlns="http://schemas.openxmlformats.org/package/2006/relationships"><Relationship Id="rId1" Type="http://schemas.openxmlformats.org/officeDocument/2006/relationships/oleObject" Target="file:///C:\Users\ndefour\Documents\ETUDES\Stage\NBDC-Nile%20Bassin%20Development%20Challenge\graph%20reca.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ndefour\Documents\ETUDES\Stage\NBDC-Nile%20Bassin%20Development%20Challenge\graph%20reca.xlsx" TargetMode="External"/></Relationships>
</file>

<file path=ppt/charts/_rels/chart20.xml.rels><?xml version="1.0" encoding="UTF-8" standalone="yes"?>
<Relationships xmlns="http://schemas.openxmlformats.org/package/2006/relationships"><Relationship Id="rId1" Type="http://schemas.openxmlformats.org/officeDocument/2006/relationships/oleObject" Target="file:///C:\Users\ndefour\Documents\ETUDES\Stage\NBDC-Nile%20Bassin%20Development%20Challenge\graph%20reca.xlsx" TargetMode="External"/></Relationships>
</file>

<file path=ppt/charts/_rels/chart21.xml.rels><?xml version="1.0" encoding="UTF-8" standalone="yes"?>
<Relationships xmlns="http://schemas.openxmlformats.org/package/2006/relationships"><Relationship Id="rId1" Type="http://schemas.openxmlformats.org/officeDocument/2006/relationships/oleObject" Target="file:///C:\Users\ndefour\Documents\ETUDES\Stage\NBDC-Nile%20Bassin%20Development%20Challenge\Graph%20presentation.xlsx" TargetMode="External"/></Relationships>
</file>

<file path=ppt/charts/_rels/chart22.xml.rels><?xml version="1.0" encoding="UTF-8" standalone="yes"?>
<Relationships xmlns="http://schemas.openxmlformats.org/package/2006/relationships"><Relationship Id="rId1" Type="http://schemas.openxmlformats.org/officeDocument/2006/relationships/oleObject" Target="file:///C:\Users\ndefour\Documents\ETUDES\Stage\NBDC-Nile%20Bassin%20Development%20Challenge\Graph%20Perennials.xlsx" TargetMode="External"/></Relationships>
</file>

<file path=ppt/charts/_rels/chart23.xml.rels><?xml version="1.0" encoding="UTF-8" standalone="yes"?>
<Relationships xmlns="http://schemas.openxmlformats.org/package/2006/relationships"><Relationship Id="rId1" Type="http://schemas.openxmlformats.org/officeDocument/2006/relationships/oleObject" Target="file:///C:\Users\ndefour\Documents\ETUDES\Stage\NBDC-Nile%20Bassin%20Development%20Challenge\Graph%20Perennials.xlsx" TargetMode="External"/></Relationships>
</file>

<file path=ppt/charts/_rels/chart24.xml.rels><?xml version="1.0" encoding="UTF-8" standalone="yes"?>
<Relationships xmlns="http://schemas.openxmlformats.org/package/2006/relationships"><Relationship Id="rId1" Type="http://schemas.openxmlformats.org/officeDocument/2006/relationships/oleObject" Target="file:///C:\Users\ndefour\Documents\ETUDES\Stage\NBDC-Nile%20Bassin%20Development%20Challenge\Graph%20Livestock.xlsx" TargetMode="External"/></Relationships>
</file>

<file path=ppt/charts/_rels/chart25.xml.rels><?xml version="1.0" encoding="UTF-8" standalone="yes"?>
<Relationships xmlns="http://schemas.openxmlformats.org/package/2006/relationships"><Relationship Id="rId1" Type="http://schemas.openxmlformats.org/officeDocument/2006/relationships/oleObject" Target="file:///C:\Users\ndefour\Documents\ETUDES\Stage\NBDC-Nile%20Bassin%20Development%20Challenge\graph%20reca.xlsx" TargetMode="External"/></Relationships>
</file>

<file path=ppt/charts/_rels/chart26.xml.rels><?xml version="1.0" encoding="UTF-8" standalone="yes"?>
<Relationships xmlns="http://schemas.openxmlformats.org/package/2006/relationships"><Relationship Id="rId1" Type="http://schemas.openxmlformats.org/officeDocument/2006/relationships/oleObject" Target="file:///C:\Users\ndefour\Documents\ETUDES\Stage\NBDC-Nile%20Bassin%20Development%20Challenge\Graph%20Livestock.xlsx" TargetMode="External"/></Relationships>
</file>

<file path=ppt/charts/_rels/chart27.xml.rels><?xml version="1.0" encoding="UTF-8" standalone="yes"?>
<Relationships xmlns="http://schemas.openxmlformats.org/package/2006/relationships"><Relationship Id="rId1" Type="http://schemas.openxmlformats.org/officeDocument/2006/relationships/oleObject" Target="file:///C:\Users\ndefour\Documents\ETUDES\Stage\NBDC-Nile%20Bassin%20Development%20Challenge\Graph%20Livestock.xlsx" TargetMode="External"/></Relationships>
</file>

<file path=ppt/charts/_rels/chart28.xml.rels><?xml version="1.0" encoding="UTF-8" standalone="yes"?>
<Relationships xmlns="http://schemas.openxmlformats.org/package/2006/relationships"><Relationship Id="rId1" Type="http://schemas.openxmlformats.org/officeDocument/2006/relationships/oleObject" Target="file:///C:\Users\ndefour\Documents\ETUDES\Stage\NBDC-Nile%20Bassin%20Development%20Challenge\graph%20reca.xlsx" TargetMode="External"/></Relationships>
</file>

<file path=ppt/charts/_rels/chart29.xml.rels><?xml version="1.0" encoding="UTF-8" standalone="yes"?>
<Relationships xmlns="http://schemas.openxmlformats.org/package/2006/relationships"><Relationship Id="rId1" Type="http://schemas.openxmlformats.org/officeDocument/2006/relationships/oleObject" Target="file:///C:\Users\ndefour\Documents\ETUDES\Stage\NBDC-Nile%20Bassin%20Development%20Challenge\graph%20reca.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ndefour\Documents\ETUDES\Stage\NBDC-Nile%20Bassin%20Development%20Challenge\graph%20reca.xlsx" TargetMode="External"/></Relationships>
</file>

<file path=ppt/charts/_rels/chart30.xml.rels><?xml version="1.0" encoding="UTF-8" standalone="yes"?>
<Relationships xmlns="http://schemas.openxmlformats.org/package/2006/relationships"><Relationship Id="rId1" Type="http://schemas.openxmlformats.org/officeDocument/2006/relationships/oleObject" Target="file:///C:\Users\ndefour\Documents\ETUDES\Stage\NBDC-Nile%20Bassin%20Development%20Challenge\graph%20reca.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ndefour\Documents\ETUDES\Stage\NBDC-Nile%20Bassin%20Development%20Challenge\Graph%20presentation.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E:\BACK%20UP%202011.7.27%20-NBDC\2011.8.13\graph%20presentation.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ndefour\Documents\ETUDES\Stage\NBDC-Nile%20Bassin%20Development%20Challenge\Graph%20presentation.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ndefour\Documents\ETUDES\Stage\NBDC-Nile%20Bassin%20Development%20Challenge\Graph%20presentation.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Users\ndefour\Documents\ETUDES\Stage\NBDC-Nile%20Bassin%20Development%20Challenge\graph%20reca.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C:\Users\ndefour\Documents\ETUDES\Stage\NBDC-Nile%20Bassin%20Development%20Challenge\graph%20reca.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a:pPr>
            <a:r>
              <a:rPr lang="en-IN" b="0">
                <a:latin typeface="Times New Roman" pitchFamily="18" charset="0"/>
                <a:cs typeface="Times New Roman" pitchFamily="18" charset="0"/>
              </a:rPr>
              <a:t>Literacy</a:t>
            </a:r>
          </a:p>
        </c:rich>
      </c:tx>
      <c:layout/>
      <c:overlay val="1"/>
    </c:title>
    <c:plotArea>
      <c:layout/>
      <c:pieChart>
        <c:varyColors val="1"/>
        <c:ser>
          <c:idx val="0"/>
          <c:order val="0"/>
          <c:dLbls>
            <c:showVal val="1"/>
            <c:showLeaderLines val="1"/>
          </c:dLbls>
          <c:cat>
            <c:strRef>
              <c:f>Sheet1!$B$4:$B$6</c:f>
              <c:strCache>
                <c:ptCount val="3"/>
                <c:pt idx="0">
                  <c:v>Illiterate</c:v>
                </c:pt>
                <c:pt idx="1">
                  <c:v>Literate-read and write formally</c:v>
                </c:pt>
                <c:pt idx="2">
                  <c:v>Literate-read and write informally</c:v>
                </c:pt>
              </c:strCache>
            </c:strRef>
          </c:cat>
          <c:val>
            <c:numRef>
              <c:f>Sheet1!$C$4:$C$6</c:f>
              <c:numCache>
                <c:formatCode>0%</c:formatCode>
                <c:ptCount val="3"/>
                <c:pt idx="0">
                  <c:v>0.5</c:v>
                </c:pt>
                <c:pt idx="1">
                  <c:v>0.30000000000000032</c:v>
                </c:pt>
                <c:pt idx="2">
                  <c:v>0.2</c:v>
                </c:pt>
              </c:numCache>
            </c:numRef>
          </c:val>
        </c:ser>
        <c:dLbls/>
        <c:firstSliceAng val="0"/>
      </c:pieChart>
    </c:plotArea>
    <c:legend>
      <c:legendPos val="r"/>
      <c:layout/>
      <c:txPr>
        <a:bodyPr/>
        <a:lstStyle/>
        <a:p>
          <a:pPr rtl="0">
            <a:defRPr/>
          </a:pPr>
          <a:endParaRPr lang="en-US"/>
        </a:p>
      </c:txPr>
    </c:legend>
    <c:plotVisOnly val="1"/>
    <c:dispBlanksAs val="zero"/>
  </c:chart>
  <c:externalData r:id="rId1"/>
</c:chartSpace>
</file>

<file path=ppt/charts/chart10.xml><?xml version="1.0" encoding="utf-8"?>
<c:chartSpace xmlns:c="http://schemas.openxmlformats.org/drawingml/2006/chart" xmlns:a="http://schemas.openxmlformats.org/drawingml/2006/main" xmlns:r="http://schemas.openxmlformats.org/officeDocument/2006/relationships">
  <c:lang val="en-US"/>
  <c:chart>
    <c:autoTitleDeleted val="1"/>
    <c:plotArea>
      <c:layout/>
      <c:pieChart>
        <c:varyColors val="1"/>
        <c:ser>
          <c:idx val="0"/>
          <c:order val="0"/>
          <c:dLbls>
            <c:showVal val="1"/>
            <c:showLeaderLines val="1"/>
          </c:dLbls>
          <c:cat>
            <c:strRef>
              <c:f>'Water storage structure'!$G$3:$G$8</c:f>
              <c:strCache>
                <c:ptCount val="6"/>
                <c:pt idx="0">
                  <c:v>Unknown</c:v>
                </c:pt>
                <c:pt idx="1">
                  <c:v>HH has ownership</c:v>
                </c:pt>
                <c:pt idx="2">
                  <c:v>with other households/far</c:v>
                </c:pt>
                <c:pt idx="3">
                  <c:v>Farmer association</c:v>
                </c:pt>
                <c:pt idx="4">
                  <c:v>Water user association</c:v>
                </c:pt>
                <c:pt idx="5">
                  <c:v>Other</c:v>
                </c:pt>
              </c:strCache>
            </c:strRef>
          </c:cat>
          <c:val>
            <c:numRef>
              <c:f>'Water storage structure'!$J$3:$J$8</c:f>
              <c:numCache>
                <c:formatCode>General</c:formatCode>
                <c:ptCount val="6"/>
                <c:pt idx="0">
                  <c:v>3.9499999999999997</c:v>
                </c:pt>
                <c:pt idx="1">
                  <c:v>28.95</c:v>
                </c:pt>
                <c:pt idx="2">
                  <c:v>21.05</c:v>
                </c:pt>
                <c:pt idx="3">
                  <c:v>26.32</c:v>
                </c:pt>
                <c:pt idx="4">
                  <c:v>10.53</c:v>
                </c:pt>
                <c:pt idx="5">
                  <c:v>9.2100000000000009</c:v>
                </c:pt>
              </c:numCache>
            </c:numRef>
          </c:val>
        </c:ser>
        <c:dLbls/>
        <c:firstSliceAng val="0"/>
      </c:pieChart>
    </c:plotArea>
    <c:legend>
      <c:legendPos val="r"/>
      <c:layout/>
      <c:txPr>
        <a:bodyPr/>
        <a:lstStyle/>
        <a:p>
          <a:pPr rtl="0">
            <a:defRPr/>
          </a:pPr>
          <a:endParaRPr lang="en-US"/>
        </a:p>
      </c:txPr>
    </c:legend>
    <c:plotVisOnly val="1"/>
    <c:dispBlanksAs val="zero"/>
  </c:chart>
  <c:externalData r:id="rId1"/>
</c:chartSpace>
</file>

<file path=ppt/charts/chart11.xml><?xml version="1.0" encoding="utf-8"?>
<c:chartSpace xmlns:c="http://schemas.openxmlformats.org/drawingml/2006/chart" xmlns:a="http://schemas.openxmlformats.org/drawingml/2006/main" xmlns:r="http://schemas.openxmlformats.org/officeDocument/2006/relationships">
  <c:lang val="en-US"/>
  <c:chart>
    <c:autoTitleDeleted val="1"/>
    <c:plotArea>
      <c:layout/>
      <c:pieChart>
        <c:varyColors val="1"/>
        <c:ser>
          <c:idx val="0"/>
          <c:order val="0"/>
          <c:dLbls>
            <c:showVal val="1"/>
            <c:showLeaderLines val="1"/>
          </c:dLbls>
          <c:cat>
            <c:strRef>
              <c:f>'Credit Access'!$J$4:$J$8</c:f>
              <c:strCache>
                <c:ptCount val="5"/>
                <c:pt idx="0">
                  <c:v>To buy farm input</c:v>
                </c:pt>
                <c:pt idx="1">
                  <c:v>To buy livestock</c:v>
                </c:pt>
                <c:pt idx="2">
                  <c:v>To buy food or household good</c:v>
                </c:pt>
                <c:pt idx="3">
                  <c:v>To pay Health Expenses</c:v>
                </c:pt>
                <c:pt idx="4">
                  <c:v>Other</c:v>
                </c:pt>
              </c:strCache>
            </c:strRef>
          </c:cat>
          <c:val>
            <c:numRef>
              <c:f>'Credit Access'!$L$4:$L$8</c:f>
              <c:numCache>
                <c:formatCode>0%</c:formatCode>
                <c:ptCount val="5"/>
                <c:pt idx="0">
                  <c:v>0.27749576988155716</c:v>
                </c:pt>
                <c:pt idx="1">
                  <c:v>0.11844331641285956</c:v>
                </c:pt>
                <c:pt idx="2">
                  <c:v>0.2368866328257192</c:v>
                </c:pt>
                <c:pt idx="3">
                  <c:v>8.6294416243654845E-2</c:v>
                </c:pt>
                <c:pt idx="4">
                  <c:v>0.2808798646362104</c:v>
                </c:pt>
              </c:numCache>
            </c:numRef>
          </c:val>
        </c:ser>
        <c:dLbls/>
        <c:firstSliceAng val="0"/>
      </c:pieChart>
    </c:plotArea>
    <c:legend>
      <c:legendPos val="r"/>
      <c:layout/>
      <c:txPr>
        <a:bodyPr/>
        <a:lstStyle/>
        <a:p>
          <a:pPr rtl="0">
            <a:defRPr/>
          </a:pPr>
          <a:endParaRPr lang="en-US"/>
        </a:p>
      </c:txPr>
    </c:legend>
    <c:plotVisOnly val="1"/>
    <c:dispBlanksAs val="zero"/>
  </c:chart>
  <c:externalData r:id="rId1"/>
</c:chartSpace>
</file>

<file path=ppt/charts/chart12.xml><?xml version="1.0" encoding="utf-8"?>
<c:chartSpace xmlns:c="http://schemas.openxmlformats.org/drawingml/2006/chart" xmlns:a="http://schemas.openxmlformats.org/drawingml/2006/main" xmlns:r="http://schemas.openxmlformats.org/officeDocument/2006/relationships">
  <c:lang val="en-US"/>
  <c:chart>
    <c:autoTitleDeleted val="1"/>
    <c:plotArea>
      <c:layout/>
      <c:pieChart>
        <c:varyColors val="1"/>
        <c:ser>
          <c:idx val="0"/>
          <c:order val="0"/>
          <c:dLbls>
            <c:showVal val="1"/>
            <c:showLeaderLines val="1"/>
          </c:dLbls>
          <c:cat>
            <c:strRef>
              <c:f>'Credit Access'!$F$4:$F$12</c:f>
              <c:strCache>
                <c:ptCount val="9"/>
                <c:pt idx="0">
                  <c:v>Governmental Organization </c:v>
                </c:pt>
                <c:pt idx="1">
                  <c:v>Neighbors</c:v>
                </c:pt>
                <c:pt idx="2">
                  <c:v>Credit Association</c:v>
                </c:pt>
                <c:pt idx="3">
                  <c:v>Farmer Association</c:v>
                </c:pt>
                <c:pt idx="4">
                  <c:v>Micro Finance Institution</c:v>
                </c:pt>
                <c:pt idx="5">
                  <c:v>Private Money Lender</c:v>
                </c:pt>
                <c:pt idx="6">
                  <c:v>Other source</c:v>
                </c:pt>
                <c:pt idx="7">
                  <c:v>Women Association</c:v>
                </c:pt>
                <c:pt idx="8">
                  <c:v>NGO</c:v>
                </c:pt>
              </c:strCache>
            </c:strRef>
          </c:cat>
          <c:val>
            <c:numRef>
              <c:f>'Credit Access'!$H$4:$H$12</c:f>
              <c:numCache>
                <c:formatCode>0.0%</c:formatCode>
                <c:ptCount val="9"/>
                <c:pt idx="0">
                  <c:v>0.113</c:v>
                </c:pt>
                <c:pt idx="1">
                  <c:v>9.0000000000000024E-2</c:v>
                </c:pt>
                <c:pt idx="2">
                  <c:v>5.7000000000000023E-2</c:v>
                </c:pt>
                <c:pt idx="3">
                  <c:v>4.8000000000000001E-2</c:v>
                </c:pt>
                <c:pt idx="4">
                  <c:v>2.1000000000000012E-2</c:v>
                </c:pt>
                <c:pt idx="5">
                  <c:v>1.2E-2</c:v>
                </c:pt>
                <c:pt idx="6">
                  <c:v>5.0000000000000079E-3</c:v>
                </c:pt>
                <c:pt idx="7">
                  <c:v>4.0000000000000079E-3</c:v>
                </c:pt>
                <c:pt idx="8">
                  <c:v>2.0000000000000039E-3</c:v>
                </c:pt>
              </c:numCache>
            </c:numRef>
          </c:val>
        </c:ser>
        <c:dLbls/>
        <c:firstSliceAng val="0"/>
      </c:pieChart>
    </c:plotArea>
    <c:legend>
      <c:legendPos val="r"/>
      <c:layout>
        <c:manualLayout>
          <c:xMode val="edge"/>
          <c:yMode val="edge"/>
          <c:x val="0.68047712785901759"/>
          <c:y val="4.6595581802274723E-2"/>
          <c:w val="0.26198318960129985"/>
          <c:h val="0.87903051181102354"/>
        </c:manualLayout>
      </c:layout>
      <c:txPr>
        <a:bodyPr/>
        <a:lstStyle/>
        <a:p>
          <a:pPr rtl="0">
            <a:defRPr/>
          </a:pPr>
          <a:endParaRPr lang="en-US"/>
        </a:p>
      </c:txPr>
    </c:legend>
    <c:plotVisOnly val="1"/>
    <c:dispBlanksAs val="zero"/>
  </c:chart>
  <c:externalData r:id="rId1"/>
</c:chartSpace>
</file>

<file path=ppt/charts/chart13.xml><?xml version="1.0" encoding="utf-8"?>
<c:chartSpace xmlns:c="http://schemas.openxmlformats.org/drawingml/2006/chart" xmlns:a="http://schemas.openxmlformats.org/drawingml/2006/main" xmlns:r="http://schemas.openxmlformats.org/officeDocument/2006/relationships">
  <c:lang val="en-US"/>
  <c:chart>
    <c:autoTitleDeleted val="1"/>
    <c:plotArea>
      <c:layout/>
      <c:barChart>
        <c:barDir val="col"/>
        <c:grouping val="clustered"/>
        <c:ser>
          <c:idx val="0"/>
          <c:order val="0"/>
          <c:val>
            <c:numRef>
              <c:f>'Credit Access'!$D$4:$D$8</c:f>
              <c:numCache>
                <c:formatCode>0%</c:formatCode>
                <c:ptCount val="5"/>
                <c:pt idx="0">
                  <c:v>0.5</c:v>
                </c:pt>
                <c:pt idx="1">
                  <c:v>0.26800000000000002</c:v>
                </c:pt>
                <c:pt idx="2">
                  <c:v>0.15700000000000028</c:v>
                </c:pt>
                <c:pt idx="3">
                  <c:v>7.0000000000000021E-2</c:v>
                </c:pt>
                <c:pt idx="4">
                  <c:v>5.0000000000000079E-3</c:v>
                </c:pt>
              </c:numCache>
            </c:numRef>
          </c:val>
        </c:ser>
        <c:dLbls/>
        <c:axId val="103323904"/>
        <c:axId val="103330176"/>
      </c:barChart>
      <c:catAx>
        <c:axId val="103323904"/>
        <c:scaling>
          <c:orientation val="minMax"/>
        </c:scaling>
        <c:axPos val="b"/>
        <c:title>
          <c:tx>
            <c:rich>
              <a:bodyPr/>
              <a:lstStyle/>
              <a:p>
                <a:pPr>
                  <a:defRPr/>
                </a:pPr>
                <a:r>
                  <a:rPr lang="en-US"/>
                  <a:t>Number of</a:t>
                </a:r>
                <a:r>
                  <a:rPr lang="en-US" baseline="0"/>
                  <a:t> Credit contracted</a:t>
                </a:r>
                <a:endParaRPr lang="en-US"/>
              </a:p>
            </c:rich>
          </c:tx>
          <c:layout/>
        </c:title>
        <c:tickLblPos val="nextTo"/>
        <c:crossAx val="103330176"/>
        <c:crosses val="autoZero"/>
        <c:auto val="1"/>
        <c:lblAlgn val="ctr"/>
        <c:lblOffset val="100"/>
      </c:catAx>
      <c:valAx>
        <c:axId val="103330176"/>
        <c:scaling>
          <c:orientation val="minMax"/>
        </c:scaling>
        <c:axPos val="l"/>
        <c:majorGridlines/>
        <c:title>
          <c:tx>
            <c:rich>
              <a:bodyPr rot="0" vert="horz"/>
              <a:lstStyle/>
              <a:p>
                <a:pPr>
                  <a:defRPr/>
                </a:pPr>
                <a:r>
                  <a:rPr lang="en-US"/>
                  <a:t>Percentage Household</a:t>
                </a:r>
              </a:p>
            </c:rich>
          </c:tx>
          <c:layout/>
        </c:title>
        <c:numFmt formatCode="0%" sourceLinked="1"/>
        <c:tickLblPos val="nextTo"/>
        <c:crossAx val="103323904"/>
        <c:crosses val="autoZero"/>
        <c:crossBetween val="between"/>
      </c:valAx>
    </c:plotArea>
    <c:plotVisOnly val="1"/>
    <c:dispBlanksAs val="gap"/>
  </c:chart>
  <c:externalData r:id="rId1"/>
</c:chartSpace>
</file>

<file path=ppt/charts/chart14.xml><?xml version="1.0" encoding="utf-8"?>
<c:chartSpace xmlns:c="http://schemas.openxmlformats.org/drawingml/2006/chart" xmlns:a="http://schemas.openxmlformats.org/drawingml/2006/main" xmlns:r="http://schemas.openxmlformats.org/officeDocument/2006/relationships">
  <c:lang val="en-US"/>
  <c:chart>
    <c:autoTitleDeleted val="1"/>
    <c:plotArea>
      <c:layout/>
      <c:pieChart>
        <c:varyColors val="1"/>
        <c:ser>
          <c:idx val="0"/>
          <c:order val="0"/>
          <c:dLbls>
            <c:showVal val="1"/>
            <c:showLeaderLines val="1"/>
          </c:dLbls>
          <c:cat>
            <c:strRef>
              <c:f>SHocks!$B$4:$B$17</c:f>
              <c:strCache>
                <c:ptCount val="14"/>
                <c:pt idx="0">
                  <c:v>Drought</c:v>
                </c:pt>
                <c:pt idx="1">
                  <c:v>Flood</c:v>
                </c:pt>
                <c:pt idx="2">
                  <c:v>Hailstorm</c:v>
                </c:pt>
                <c:pt idx="3">
                  <c:v>Landslide</c:v>
                </c:pt>
                <c:pt idx="4">
                  <c:v>Pests of crops before harvest</c:v>
                </c:pt>
                <c:pt idx="5">
                  <c:v>Animal disease</c:v>
                </c:pt>
                <c:pt idx="6">
                  <c:v>Other (specify)</c:v>
                </c:pt>
                <c:pt idx="7">
                  <c:v>To prevent malarial outbreak</c:v>
                </c:pt>
                <c:pt idx="8">
                  <c:v>As part of development activities</c:v>
                </c:pt>
                <c:pt idx="9">
                  <c:v>Income generation</c:v>
                </c:pt>
                <c:pt idx="10">
                  <c:v>To increase crop production</c:v>
                </c:pt>
                <c:pt idx="11">
                  <c:v>Social Security/Health care</c:v>
                </c:pt>
                <c:pt idx="12">
                  <c:v>protect shocks of drought and flood</c:v>
                </c:pt>
                <c:pt idx="13">
                  <c:v>To assist new settlers</c:v>
                </c:pt>
              </c:strCache>
            </c:strRef>
          </c:cat>
          <c:val>
            <c:numRef>
              <c:f>SHocks!$D$4:$D$17</c:f>
              <c:numCache>
                <c:formatCode>General</c:formatCode>
                <c:ptCount val="14"/>
                <c:pt idx="0">
                  <c:v>38.520000000000003</c:v>
                </c:pt>
                <c:pt idx="1">
                  <c:v>9.5400000000000009</c:v>
                </c:pt>
                <c:pt idx="2">
                  <c:v>1.41</c:v>
                </c:pt>
                <c:pt idx="3">
                  <c:v>4.95</c:v>
                </c:pt>
                <c:pt idx="4">
                  <c:v>3.8899999999999997</c:v>
                </c:pt>
                <c:pt idx="5">
                  <c:v>2.12</c:v>
                </c:pt>
                <c:pt idx="6">
                  <c:v>2.12</c:v>
                </c:pt>
                <c:pt idx="7">
                  <c:v>15.55</c:v>
                </c:pt>
                <c:pt idx="8">
                  <c:v>3.53</c:v>
                </c:pt>
                <c:pt idx="9">
                  <c:v>3.8899999999999997</c:v>
                </c:pt>
                <c:pt idx="10">
                  <c:v>0.71000000000000063</c:v>
                </c:pt>
                <c:pt idx="11">
                  <c:v>11.66</c:v>
                </c:pt>
                <c:pt idx="12">
                  <c:v>1.77</c:v>
                </c:pt>
                <c:pt idx="13">
                  <c:v>0.35000000000000031</c:v>
                </c:pt>
              </c:numCache>
            </c:numRef>
          </c:val>
        </c:ser>
        <c:dLbls/>
        <c:firstSliceAng val="0"/>
      </c:pieChart>
    </c:plotArea>
    <c:legend>
      <c:legendPos val="r"/>
      <c:layout>
        <c:manualLayout>
          <c:xMode val="edge"/>
          <c:yMode val="edge"/>
          <c:x val="0.5759803921568627"/>
          <c:y val="0.30833207023673431"/>
          <c:w val="0.41421568627450989"/>
          <c:h val="0.66392313521984314"/>
        </c:manualLayout>
      </c:layout>
      <c:txPr>
        <a:bodyPr/>
        <a:lstStyle/>
        <a:p>
          <a:pPr rtl="0">
            <a:defRPr/>
          </a:pPr>
          <a:endParaRPr lang="en-US"/>
        </a:p>
      </c:txPr>
    </c:legend>
    <c:plotVisOnly val="1"/>
    <c:dispBlanksAs val="zero"/>
  </c:chart>
  <c:externalData r:id="rId1"/>
</c:chartSpace>
</file>

<file path=ppt/charts/chart15.xml><?xml version="1.0" encoding="utf-8"?>
<c:chartSpace xmlns:c="http://schemas.openxmlformats.org/drawingml/2006/chart" xmlns:a="http://schemas.openxmlformats.org/drawingml/2006/main" xmlns:r="http://schemas.openxmlformats.org/officeDocument/2006/relationships">
  <c:lang val="en-US"/>
  <c:chart>
    <c:autoTitleDeleted val="1"/>
    <c:plotArea>
      <c:layout/>
      <c:pieChart>
        <c:varyColors val="1"/>
        <c:ser>
          <c:idx val="0"/>
          <c:order val="0"/>
          <c:dLbls>
            <c:showVal val="1"/>
            <c:showLeaderLines val="1"/>
          </c:dLbls>
          <c:cat>
            <c:strRef>
              <c:f>SHocks!$M$6:$M$9</c:f>
              <c:strCache>
                <c:ptCount val="4"/>
                <c:pt idx="0">
                  <c:v>Cash for work (ETB)</c:v>
                </c:pt>
                <c:pt idx="1">
                  <c:v>Food for work (kg)</c:v>
                </c:pt>
                <c:pt idx="2">
                  <c:v>Food,Emergency Relief (kg)</c:v>
                </c:pt>
                <c:pt idx="3">
                  <c:v>Mosquito (bed) nets</c:v>
                </c:pt>
              </c:strCache>
            </c:strRef>
          </c:cat>
          <c:val>
            <c:numRef>
              <c:f>SHocks!$O$6:$O$9</c:f>
              <c:numCache>
                <c:formatCode>General</c:formatCode>
                <c:ptCount val="4"/>
                <c:pt idx="0">
                  <c:v>18.309999999999999</c:v>
                </c:pt>
                <c:pt idx="1">
                  <c:v>53.87</c:v>
                </c:pt>
                <c:pt idx="2">
                  <c:v>10.92</c:v>
                </c:pt>
                <c:pt idx="3">
                  <c:v>16.899999999999999</c:v>
                </c:pt>
              </c:numCache>
            </c:numRef>
          </c:val>
        </c:ser>
        <c:dLbls/>
        <c:firstSliceAng val="0"/>
      </c:pieChart>
    </c:plotArea>
    <c:legend>
      <c:legendPos val="r"/>
      <c:layout>
        <c:manualLayout>
          <c:xMode val="edge"/>
          <c:yMode val="edge"/>
          <c:x val="0.55226356080489936"/>
          <c:y val="0.13927238915763338"/>
          <c:w val="0.30606977252843398"/>
          <c:h val="0.72145475089156452"/>
        </c:manualLayout>
      </c:layout>
      <c:txPr>
        <a:bodyPr/>
        <a:lstStyle/>
        <a:p>
          <a:pPr rtl="0">
            <a:defRPr/>
          </a:pPr>
          <a:endParaRPr lang="en-US"/>
        </a:p>
      </c:txPr>
    </c:legend>
    <c:plotVisOnly val="1"/>
    <c:dispBlanksAs val="zero"/>
  </c:chart>
  <c:externalData r:id="rId1"/>
</c:chartSpace>
</file>

<file path=ppt/charts/chart16.xml><?xml version="1.0" encoding="utf-8"?>
<c:chartSpace xmlns:c="http://schemas.openxmlformats.org/drawingml/2006/chart" xmlns:a="http://schemas.openxmlformats.org/drawingml/2006/main" xmlns:r="http://schemas.openxmlformats.org/officeDocument/2006/relationships">
  <c:lang val="en-US"/>
  <c:chart>
    <c:autoTitleDeleted val="1"/>
    <c:plotArea>
      <c:layout/>
      <c:pieChart>
        <c:varyColors val="1"/>
        <c:ser>
          <c:idx val="0"/>
          <c:order val="0"/>
          <c:dLbls>
            <c:showVal val="1"/>
            <c:showLeaderLines val="1"/>
          </c:dLbls>
          <c:cat>
            <c:strRef>
              <c:f>'Average yield crop'!$A$2:$A$12</c:f>
              <c:strCache>
                <c:ptCount val="11"/>
                <c:pt idx="0">
                  <c:v>Maize</c:v>
                </c:pt>
                <c:pt idx="1">
                  <c:v>Teff</c:v>
                </c:pt>
                <c:pt idx="2">
                  <c:v>Barley</c:v>
                </c:pt>
                <c:pt idx="3">
                  <c:v>Wheat</c:v>
                </c:pt>
                <c:pt idx="4">
                  <c:v>Millet</c:v>
                </c:pt>
                <c:pt idx="5">
                  <c:v>Beans</c:v>
                </c:pt>
                <c:pt idx="6">
                  <c:v>Fieldpeas</c:v>
                </c:pt>
                <c:pt idx="7">
                  <c:v>Oil Seed</c:v>
                </c:pt>
                <c:pt idx="8">
                  <c:v>Sesame</c:v>
                </c:pt>
                <c:pt idx="9">
                  <c:v>Coffee</c:v>
                </c:pt>
                <c:pt idx="10">
                  <c:v>Potato</c:v>
                </c:pt>
              </c:strCache>
            </c:strRef>
          </c:cat>
          <c:val>
            <c:numRef>
              <c:f>'Average yield crop'!$E$2:$E$12</c:f>
              <c:numCache>
                <c:formatCode>0%</c:formatCode>
                <c:ptCount val="11"/>
                <c:pt idx="0">
                  <c:v>7.1272761760242789E-2</c:v>
                </c:pt>
                <c:pt idx="1">
                  <c:v>0.1144252655538696</c:v>
                </c:pt>
                <c:pt idx="2">
                  <c:v>0.17915402124430957</c:v>
                </c:pt>
                <c:pt idx="3">
                  <c:v>0.24492602427921095</c:v>
                </c:pt>
                <c:pt idx="4">
                  <c:v>0.30007587253414314</c:v>
                </c:pt>
                <c:pt idx="5">
                  <c:v>0.35342374810318672</c:v>
                </c:pt>
                <c:pt idx="6">
                  <c:v>0.43005500758725385</c:v>
                </c:pt>
                <c:pt idx="7">
                  <c:v>0.45319613050075874</c:v>
                </c:pt>
                <c:pt idx="8">
                  <c:v>0.49393019726858911</c:v>
                </c:pt>
                <c:pt idx="9">
                  <c:v>0.52944802731411311</c:v>
                </c:pt>
                <c:pt idx="10">
                  <c:v>1</c:v>
                </c:pt>
              </c:numCache>
            </c:numRef>
          </c:val>
        </c:ser>
        <c:dLbls/>
        <c:firstSliceAng val="0"/>
      </c:pieChart>
    </c:plotArea>
    <c:legend>
      <c:legendPos val="r"/>
      <c:layout>
        <c:manualLayout>
          <c:xMode val="edge"/>
          <c:yMode val="edge"/>
          <c:x val="0.71983955634577956"/>
          <c:y val="8.1414041994750663E-2"/>
          <c:w val="0.26940775548217766"/>
          <c:h val="0.83717191601049934"/>
        </c:manualLayout>
      </c:layout>
      <c:txPr>
        <a:bodyPr/>
        <a:lstStyle/>
        <a:p>
          <a:pPr rtl="0">
            <a:defRPr/>
          </a:pPr>
          <a:endParaRPr lang="en-US"/>
        </a:p>
      </c:txPr>
    </c:legend>
    <c:plotVisOnly val="1"/>
    <c:dispBlanksAs val="zero"/>
  </c:chart>
  <c:externalData r:id="rId1"/>
</c:chartSpace>
</file>

<file path=ppt/charts/chart17.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a:pPr>
            <a:r>
              <a:rPr lang="en-US" sz="1600" b="0">
                <a:latin typeface="Times New Roman" pitchFamily="18" charset="0"/>
                <a:cs typeface="Times New Roman" pitchFamily="18" charset="0"/>
              </a:rPr>
              <a:t>Crop</a:t>
            </a:r>
            <a:r>
              <a:rPr lang="en-US" sz="1600" b="0" baseline="0">
                <a:latin typeface="Times New Roman" pitchFamily="18" charset="0"/>
                <a:cs typeface="Times New Roman" pitchFamily="18" charset="0"/>
              </a:rPr>
              <a:t> distribution per household</a:t>
            </a:r>
            <a:endParaRPr lang="en-US" sz="1600" b="0">
              <a:latin typeface="Times New Roman" pitchFamily="18" charset="0"/>
              <a:cs typeface="Times New Roman" pitchFamily="18" charset="0"/>
            </a:endParaRPr>
          </a:p>
        </c:rich>
      </c:tx>
      <c:layout>
        <c:manualLayout>
          <c:xMode val="edge"/>
          <c:yMode val="edge"/>
          <c:x val="0.32095844269466389"/>
          <c:y val="6.9444444444444503E-2"/>
        </c:manualLayout>
      </c:layout>
      <c:overlay val="1"/>
    </c:title>
    <c:plotArea>
      <c:layout/>
      <c:barChart>
        <c:barDir val="col"/>
        <c:grouping val="clustered"/>
        <c:ser>
          <c:idx val="1"/>
          <c:order val="1"/>
          <c:tx>
            <c:v>Meher</c:v>
          </c:tx>
          <c:dLbls>
            <c:showVal val="1"/>
          </c:dLbls>
          <c:val>
            <c:numRef>
              <c:f>'number of crop per hh'!$G$4:$G$9</c:f>
              <c:numCache>
                <c:formatCode>0%</c:formatCode>
                <c:ptCount val="6"/>
                <c:pt idx="0">
                  <c:v>0.30100000000000032</c:v>
                </c:pt>
                <c:pt idx="1">
                  <c:v>0.10100000000000002</c:v>
                </c:pt>
                <c:pt idx="2">
                  <c:v>2.9000000000000001E-2</c:v>
                </c:pt>
                <c:pt idx="3">
                  <c:v>5.0000000000000053E-3</c:v>
                </c:pt>
              </c:numCache>
            </c:numRef>
          </c:val>
        </c:ser>
        <c:ser>
          <c:idx val="0"/>
          <c:order val="0"/>
          <c:tx>
            <c:v>Belg</c:v>
          </c:tx>
          <c:dLbls>
            <c:showVal val="1"/>
          </c:dLbls>
          <c:val>
            <c:numRef>
              <c:f>'[Graph Meher.xlsx]# crop'!$E$3:$E$14</c:f>
              <c:numCache>
                <c:formatCode>0%</c:formatCode>
                <c:ptCount val="12"/>
                <c:pt idx="0">
                  <c:v>0.97000000000000064</c:v>
                </c:pt>
                <c:pt idx="1">
                  <c:v>0.89600000000000002</c:v>
                </c:pt>
                <c:pt idx="2">
                  <c:v>0.7720000000000008</c:v>
                </c:pt>
                <c:pt idx="3">
                  <c:v>0.59</c:v>
                </c:pt>
                <c:pt idx="4">
                  <c:v>0.42500000000000032</c:v>
                </c:pt>
                <c:pt idx="5">
                  <c:v>0.29000000000000031</c:v>
                </c:pt>
                <c:pt idx="6">
                  <c:v>0.18000000000000016</c:v>
                </c:pt>
                <c:pt idx="7">
                  <c:v>0.12000000000000002</c:v>
                </c:pt>
                <c:pt idx="8">
                  <c:v>7.6999999999999999E-2</c:v>
                </c:pt>
                <c:pt idx="9">
                  <c:v>4.1000000000000002E-2</c:v>
                </c:pt>
                <c:pt idx="10">
                  <c:v>1.7999999999999999E-2</c:v>
                </c:pt>
                <c:pt idx="11">
                  <c:v>1.0000000000000005E-2</c:v>
                </c:pt>
              </c:numCache>
            </c:numRef>
          </c:val>
        </c:ser>
        <c:dLbls/>
        <c:axId val="103862272"/>
        <c:axId val="103864192"/>
      </c:barChart>
      <c:catAx>
        <c:axId val="103862272"/>
        <c:scaling>
          <c:orientation val="minMax"/>
        </c:scaling>
        <c:axPos val="b"/>
        <c:title>
          <c:tx>
            <c:rich>
              <a:bodyPr/>
              <a:lstStyle/>
              <a:p>
                <a:pPr>
                  <a:defRPr/>
                </a:pPr>
                <a:r>
                  <a:rPr lang="en-US" sz="1000" b="0" i="0" baseline="0">
                    <a:effectLst/>
                    <a:latin typeface="Times New Roman" pitchFamily="18" charset="0"/>
                    <a:cs typeface="Times New Roman" pitchFamily="18" charset="0"/>
                  </a:rPr>
                  <a:t>Number of plot per HH</a:t>
                </a:r>
                <a:endParaRPr lang="en-US" sz="1000">
                  <a:effectLst/>
                  <a:latin typeface="Times New Roman" pitchFamily="18" charset="0"/>
                  <a:cs typeface="Times New Roman" pitchFamily="18" charset="0"/>
                </a:endParaRPr>
              </a:p>
            </c:rich>
          </c:tx>
          <c:layout/>
        </c:title>
        <c:tickLblPos val="nextTo"/>
        <c:crossAx val="103864192"/>
        <c:crosses val="autoZero"/>
        <c:auto val="1"/>
        <c:lblAlgn val="ctr"/>
        <c:lblOffset val="100"/>
      </c:catAx>
      <c:valAx>
        <c:axId val="103864192"/>
        <c:scaling>
          <c:orientation val="minMax"/>
        </c:scaling>
        <c:axPos val="l"/>
        <c:majorGridlines/>
        <c:title>
          <c:tx>
            <c:rich>
              <a:bodyPr rot="0" vert="horz"/>
              <a:lstStyle/>
              <a:p>
                <a:pPr>
                  <a:defRPr/>
                </a:pPr>
                <a:r>
                  <a:rPr lang="en-US"/>
                  <a:t>% of HH</a:t>
                </a:r>
              </a:p>
            </c:rich>
          </c:tx>
          <c:layout/>
        </c:title>
        <c:numFmt formatCode="0%" sourceLinked="1"/>
        <c:tickLblPos val="nextTo"/>
        <c:crossAx val="103862272"/>
        <c:crosses val="autoZero"/>
        <c:crossBetween val="between"/>
      </c:valAx>
    </c:plotArea>
    <c:legend>
      <c:legendPos val="r"/>
      <c:layout/>
    </c:legend>
    <c:plotVisOnly val="1"/>
    <c:dispBlanksAs val="gap"/>
  </c:chart>
  <c:externalData r:id="rId1"/>
</c:chartSpace>
</file>

<file path=ppt/charts/chart18.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a:pPr>
            <a:r>
              <a:rPr lang="en-US" sz="1400" b="0">
                <a:latin typeface="Times New Roman" pitchFamily="18" charset="0"/>
                <a:cs typeface="Times New Roman" pitchFamily="18" charset="0"/>
              </a:rPr>
              <a:t>Type of Irrigation</a:t>
            </a:r>
            <a:r>
              <a:rPr lang="en-US" sz="1400" b="0" baseline="0">
                <a:latin typeface="Times New Roman" pitchFamily="18" charset="0"/>
                <a:cs typeface="Times New Roman" pitchFamily="18" charset="0"/>
              </a:rPr>
              <a:t> used for Plot-Berg</a:t>
            </a:r>
            <a:endParaRPr lang="en-US" sz="1400" b="0">
              <a:latin typeface="Times New Roman" pitchFamily="18" charset="0"/>
              <a:cs typeface="Times New Roman" pitchFamily="18" charset="0"/>
            </a:endParaRPr>
          </a:p>
        </c:rich>
      </c:tx>
      <c:layout>
        <c:manualLayout>
          <c:xMode val="edge"/>
          <c:yMode val="edge"/>
          <c:x val="1.6584987795555E-3"/>
          <c:y val="0"/>
        </c:manualLayout>
      </c:layout>
      <c:overlay val="1"/>
    </c:title>
    <c:plotArea>
      <c:layout/>
      <c:pieChart>
        <c:varyColors val="1"/>
        <c:ser>
          <c:idx val="0"/>
          <c:order val="0"/>
          <c:dLbls>
            <c:showVal val="1"/>
            <c:showLeaderLines val="1"/>
          </c:dLbls>
          <c:cat>
            <c:strRef>
              <c:f>Belg!$M$3:$M$9</c:f>
              <c:strCache>
                <c:ptCount val="6"/>
                <c:pt idx="0">
                  <c:v>Flood</c:v>
                </c:pt>
                <c:pt idx="1">
                  <c:v>Furrow</c:v>
                </c:pt>
                <c:pt idx="2">
                  <c:v>Surface drip</c:v>
                </c:pt>
                <c:pt idx="3">
                  <c:v>Individual (Hose,Bucket,Watering Can)</c:v>
                </c:pt>
                <c:pt idx="4">
                  <c:v>Flowing river</c:v>
                </c:pt>
                <c:pt idx="5">
                  <c:v>Other</c:v>
                </c:pt>
              </c:strCache>
            </c:strRef>
          </c:cat>
          <c:val>
            <c:numRef>
              <c:f>Belg!$O$3:$O$8</c:f>
              <c:numCache>
                <c:formatCode>General</c:formatCode>
                <c:ptCount val="6"/>
                <c:pt idx="0">
                  <c:v>15.42</c:v>
                </c:pt>
                <c:pt idx="1">
                  <c:v>16.739999999999988</c:v>
                </c:pt>
                <c:pt idx="2">
                  <c:v>15.42</c:v>
                </c:pt>
                <c:pt idx="3">
                  <c:v>5.73</c:v>
                </c:pt>
                <c:pt idx="4">
                  <c:v>40.53</c:v>
                </c:pt>
                <c:pt idx="5">
                  <c:v>6.1599999999999966</c:v>
                </c:pt>
              </c:numCache>
            </c:numRef>
          </c:val>
        </c:ser>
        <c:dLbls/>
        <c:firstSliceAng val="0"/>
      </c:pieChart>
    </c:plotArea>
    <c:legend>
      <c:legendPos val="r"/>
      <c:layout>
        <c:manualLayout>
          <c:xMode val="edge"/>
          <c:yMode val="edge"/>
          <c:x val="0.56151777384184076"/>
          <c:y val="0"/>
          <c:w val="0.42243427606265077"/>
          <c:h val="1"/>
        </c:manualLayout>
      </c:layout>
      <c:txPr>
        <a:bodyPr/>
        <a:lstStyle/>
        <a:p>
          <a:pPr rtl="0">
            <a:defRPr/>
          </a:pPr>
          <a:endParaRPr lang="en-US"/>
        </a:p>
      </c:txPr>
    </c:legend>
    <c:plotVisOnly val="1"/>
    <c:dispBlanksAs val="zero"/>
  </c:chart>
  <c:externalData r:id="rId1"/>
</c:chartSpace>
</file>

<file path=ppt/charts/chart19.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a:pPr>
            <a:r>
              <a:rPr lang="en-US" sz="1600" b="0">
                <a:latin typeface="Times New Roman" pitchFamily="18" charset="0"/>
                <a:cs typeface="Times New Roman" pitchFamily="18" charset="0"/>
              </a:rPr>
              <a:t>Fertilizer use on Plot-Belg</a:t>
            </a:r>
          </a:p>
        </c:rich>
      </c:tx>
      <c:layout>
        <c:manualLayout>
          <c:xMode val="edge"/>
          <c:yMode val="edge"/>
          <c:x val="0.34819444444444442"/>
          <c:y val="0"/>
        </c:manualLayout>
      </c:layout>
      <c:overlay val="1"/>
    </c:title>
    <c:plotArea>
      <c:layout/>
      <c:barChart>
        <c:barDir val="col"/>
        <c:grouping val="clustered"/>
        <c:ser>
          <c:idx val="0"/>
          <c:order val="0"/>
          <c:cat>
            <c:strRef>
              <c:f>Belg!$T$4:$T$7</c:f>
              <c:strCache>
                <c:ptCount val="4"/>
                <c:pt idx="0">
                  <c:v>Amount of Urea (33.62%)</c:v>
                </c:pt>
                <c:pt idx="1">
                  <c:v>Amount of DAP (37.16%)</c:v>
                </c:pt>
                <c:pt idx="2">
                  <c:v>Amount of Manure (19.46%)</c:v>
                </c:pt>
                <c:pt idx="3">
                  <c:v>Amount of Compost (9.73%)</c:v>
                </c:pt>
              </c:strCache>
            </c:strRef>
          </c:cat>
          <c:val>
            <c:numRef>
              <c:f>Belg!$W$4:$W$7</c:f>
              <c:numCache>
                <c:formatCode>General</c:formatCode>
                <c:ptCount val="4"/>
                <c:pt idx="0">
                  <c:v>16.111840000000026</c:v>
                </c:pt>
                <c:pt idx="1">
                  <c:v>18.744050000000001</c:v>
                </c:pt>
                <c:pt idx="2">
                  <c:v>167.0455</c:v>
                </c:pt>
                <c:pt idx="3">
                  <c:v>83.022729999999981</c:v>
                </c:pt>
              </c:numCache>
            </c:numRef>
          </c:val>
        </c:ser>
        <c:dLbls/>
        <c:axId val="95736960"/>
        <c:axId val="95738496"/>
      </c:barChart>
      <c:catAx>
        <c:axId val="95736960"/>
        <c:scaling>
          <c:orientation val="minMax"/>
        </c:scaling>
        <c:axPos val="b"/>
        <c:tickLblPos val="nextTo"/>
        <c:crossAx val="95738496"/>
        <c:crosses val="autoZero"/>
        <c:auto val="1"/>
        <c:lblAlgn val="ctr"/>
        <c:lblOffset val="100"/>
      </c:catAx>
      <c:valAx>
        <c:axId val="95738496"/>
        <c:scaling>
          <c:orientation val="minMax"/>
        </c:scaling>
        <c:axPos val="l"/>
        <c:majorGridlines/>
        <c:title>
          <c:tx>
            <c:rich>
              <a:bodyPr rot="0" vert="horz"/>
              <a:lstStyle/>
              <a:p>
                <a:pPr>
                  <a:defRPr/>
                </a:pPr>
                <a:r>
                  <a:rPr lang="en-US"/>
                  <a:t>Mean quantity applied on plot</a:t>
                </a:r>
              </a:p>
            </c:rich>
          </c:tx>
          <c:layout/>
        </c:title>
        <c:numFmt formatCode="General" sourceLinked="1"/>
        <c:tickLblPos val="nextTo"/>
        <c:crossAx val="95736960"/>
        <c:crosses val="autoZero"/>
        <c:crossBetween val="between"/>
      </c:valAx>
    </c:plotArea>
    <c:plotVisOnly val="1"/>
    <c:dispBlanksAs val="gap"/>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a:pPr>
            <a:r>
              <a:rPr lang="en-US" sz="1400" b="0" dirty="0">
                <a:latin typeface="Times New Roman" pitchFamily="18" charset="0"/>
                <a:cs typeface="Times New Roman" pitchFamily="18" charset="0"/>
              </a:rPr>
              <a:t>Total</a:t>
            </a:r>
            <a:r>
              <a:rPr lang="en-US" sz="1400" b="0" baseline="0" dirty="0">
                <a:latin typeface="Times New Roman" pitchFamily="18" charset="0"/>
                <a:cs typeface="Times New Roman" pitchFamily="18" charset="0"/>
              </a:rPr>
              <a:t> Labor Force Distribution </a:t>
            </a:r>
            <a:endParaRPr lang="en-US" b="0" dirty="0">
              <a:latin typeface="Times New Roman" pitchFamily="18" charset="0"/>
              <a:cs typeface="Times New Roman" pitchFamily="18" charset="0"/>
            </a:endParaRPr>
          </a:p>
        </c:rich>
      </c:tx>
      <c:layout>
        <c:manualLayout>
          <c:xMode val="edge"/>
          <c:yMode val="edge"/>
          <c:x val="0"/>
          <c:y val="0"/>
        </c:manualLayout>
      </c:layout>
      <c:overlay val="1"/>
    </c:title>
    <c:plotArea>
      <c:layout/>
      <c:pieChart>
        <c:varyColors val="1"/>
        <c:ser>
          <c:idx val="0"/>
          <c:order val="0"/>
          <c:dLbls>
            <c:showVal val="1"/>
            <c:showLeaderLines val="1"/>
          </c:dLbls>
          <c:cat>
            <c:strRef>
              <c:f>'LABOR ACROSS'!$L$4:$L$7</c:f>
              <c:strCache>
                <c:ptCount val="4"/>
                <c:pt idx="0">
                  <c:v>Belg</c:v>
                </c:pt>
                <c:pt idx="1">
                  <c:v>Meher</c:v>
                </c:pt>
                <c:pt idx="2">
                  <c:v>Perennial</c:v>
                </c:pt>
                <c:pt idx="3">
                  <c:v>Livestock</c:v>
                </c:pt>
              </c:strCache>
            </c:strRef>
          </c:cat>
          <c:val>
            <c:numRef>
              <c:f>'LABOR ACROSS'!$R$4:$R$7</c:f>
              <c:numCache>
                <c:formatCode>0%</c:formatCode>
                <c:ptCount val="4"/>
                <c:pt idx="0">
                  <c:v>6.6653090635671541E-2</c:v>
                </c:pt>
                <c:pt idx="1">
                  <c:v>0.68875904633603935</c:v>
                </c:pt>
                <c:pt idx="2">
                  <c:v>0.11032613803690602</c:v>
                </c:pt>
                <c:pt idx="3">
                  <c:v>0.13426172499138445</c:v>
                </c:pt>
              </c:numCache>
            </c:numRef>
          </c:val>
        </c:ser>
        <c:dLbls/>
        <c:firstSliceAng val="0"/>
      </c:pieChart>
    </c:plotArea>
    <c:legend>
      <c:legendPos val="r"/>
      <c:layout>
        <c:manualLayout>
          <c:xMode val="edge"/>
          <c:yMode val="edge"/>
          <c:x val="0.63833632849772259"/>
          <c:y val="0.26444988603175645"/>
          <c:w val="0.27366688881758122"/>
          <c:h val="0.33150980880646352"/>
        </c:manualLayout>
      </c:layout>
      <c:txPr>
        <a:bodyPr/>
        <a:lstStyle/>
        <a:p>
          <a:pPr rtl="0">
            <a:defRPr/>
          </a:pPr>
          <a:endParaRPr lang="en-US"/>
        </a:p>
      </c:txPr>
    </c:legend>
    <c:plotVisOnly val="1"/>
    <c:dispBlanksAs val="zero"/>
  </c:chart>
  <c:externalData r:id="rId1"/>
</c:chartSpace>
</file>

<file path=ppt/charts/chart20.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a:pPr>
            <a:r>
              <a:rPr lang="en-US" sz="1600" b="0">
                <a:latin typeface="Times New Roman" pitchFamily="18" charset="0"/>
                <a:cs typeface="Times New Roman" pitchFamily="18" charset="0"/>
              </a:rPr>
              <a:t>Fertilizer's use on crop -Meher</a:t>
            </a:r>
          </a:p>
        </c:rich>
      </c:tx>
      <c:layout>
        <c:manualLayout>
          <c:xMode val="edge"/>
          <c:yMode val="edge"/>
          <c:x val="0.33548747070775853"/>
          <c:y val="2.4346440111220392E-3"/>
        </c:manualLayout>
      </c:layout>
      <c:overlay val="1"/>
    </c:title>
    <c:plotArea>
      <c:layout/>
      <c:barChart>
        <c:barDir val="col"/>
        <c:grouping val="clustered"/>
        <c:ser>
          <c:idx val="0"/>
          <c:order val="0"/>
          <c:cat>
            <c:strRef>
              <c:f>Meher!$F$5:$F$8</c:f>
              <c:strCache>
                <c:ptCount val="4"/>
                <c:pt idx="0">
                  <c:v>Amount of Urea (32.77%) </c:v>
                </c:pt>
                <c:pt idx="1">
                  <c:v>Amount of DAP(39.39%)</c:v>
                </c:pt>
                <c:pt idx="2">
                  <c:v>Amount of Manure (17.10%)</c:v>
                </c:pt>
                <c:pt idx="3">
                  <c:v>Amount of Compost (10.72%)</c:v>
                </c:pt>
              </c:strCache>
            </c:strRef>
          </c:cat>
          <c:val>
            <c:numRef>
              <c:f>Meher!$I$5:$I$8</c:f>
              <c:numCache>
                <c:formatCode>General</c:formatCode>
                <c:ptCount val="4"/>
                <c:pt idx="0">
                  <c:v>27.255009999999967</c:v>
                </c:pt>
                <c:pt idx="1">
                  <c:v>33.527850000000001</c:v>
                </c:pt>
                <c:pt idx="2">
                  <c:v>182.1816</c:v>
                </c:pt>
                <c:pt idx="3">
                  <c:v>193.98050000000001</c:v>
                </c:pt>
              </c:numCache>
            </c:numRef>
          </c:val>
        </c:ser>
        <c:dLbls/>
        <c:axId val="91236992"/>
        <c:axId val="91242880"/>
      </c:barChart>
      <c:catAx>
        <c:axId val="91236992"/>
        <c:scaling>
          <c:orientation val="minMax"/>
        </c:scaling>
        <c:axPos val="b"/>
        <c:tickLblPos val="nextTo"/>
        <c:crossAx val="91242880"/>
        <c:crosses val="autoZero"/>
        <c:auto val="1"/>
        <c:lblAlgn val="ctr"/>
        <c:lblOffset val="100"/>
      </c:catAx>
      <c:valAx>
        <c:axId val="91242880"/>
        <c:scaling>
          <c:orientation val="minMax"/>
        </c:scaling>
        <c:axPos val="l"/>
        <c:majorGridlines/>
        <c:title>
          <c:tx>
            <c:rich>
              <a:bodyPr rot="0" vert="horz"/>
              <a:lstStyle/>
              <a:p>
                <a:pPr>
                  <a:defRPr/>
                </a:pPr>
                <a:r>
                  <a:rPr lang="en-US"/>
                  <a:t>Mean of quantity applied on crop </a:t>
                </a:r>
              </a:p>
            </c:rich>
          </c:tx>
          <c:layout/>
        </c:title>
        <c:numFmt formatCode="General" sourceLinked="1"/>
        <c:tickLblPos val="nextTo"/>
        <c:crossAx val="91236992"/>
        <c:crosses val="autoZero"/>
        <c:crossBetween val="between"/>
      </c:valAx>
    </c:plotArea>
    <c:plotVisOnly val="1"/>
    <c:dispBlanksAs val="gap"/>
  </c:chart>
  <c:externalData r:id="rId1"/>
</c:chartSpace>
</file>

<file path=ppt/charts/chart21.xml><?xml version="1.0" encoding="utf-8"?>
<c:chartSpace xmlns:c="http://schemas.openxmlformats.org/drawingml/2006/chart" xmlns:a="http://schemas.openxmlformats.org/drawingml/2006/main" xmlns:r="http://schemas.openxmlformats.org/officeDocument/2006/relationships">
  <c:lang val="en-US"/>
  <c:chart>
    <c:autoTitleDeleted val="1"/>
    <c:plotArea>
      <c:layout/>
      <c:barChart>
        <c:barDir val="col"/>
        <c:grouping val="clustered"/>
        <c:ser>
          <c:idx val="0"/>
          <c:order val="0"/>
          <c:cat>
            <c:strRef>
              <c:f>SCT!$G$22:$G$29</c:f>
              <c:strCache>
                <c:ptCount val="8"/>
                <c:pt idx="0">
                  <c:v>Soil bund</c:v>
                </c:pt>
                <c:pt idx="1">
                  <c:v>Stone bund</c:v>
                </c:pt>
                <c:pt idx="2">
                  <c:v>Grass strip</c:v>
                </c:pt>
                <c:pt idx="3">
                  <c:v>Water way</c:v>
                </c:pt>
                <c:pt idx="4">
                  <c:v>Planting tree</c:v>
                </c:pt>
                <c:pt idx="5">
                  <c:v>Ploughing along the contour</c:v>
                </c:pt>
                <c:pt idx="6">
                  <c:v>Others</c:v>
                </c:pt>
                <c:pt idx="7">
                  <c:v>Do not practice</c:v>
                </c:pt>
              </c:strCache>
            </c:strRef>
          </c:cat>
          <c:val>
            <c:numRef>
              <c:f>SCT!$I$22:$I$29</c:f>
              <c:numCache>
                <c:formatCode>0%</c:formatCode>
                <c:ptCount val="8"/>
                <c:pt idx="0">
                  <c:v>0.23661397246302909</c:v>
                </c:pt>
                <c:pt idx="1">
                  <c:v>0.11354750977392487</c:v>
                </c:pt>
                <c:pt idx="2">
                  <c:v>2.5497195308516071E-2</c:v>
                </c:pt>
                <c:pt idx="3">
                  <c:v>0.28709841917389095</c:v>
                </c:pt>
                <c:pt idx="4">
                  <c:v>5.3714091449940528E-2</c:v>
                </c:pt>
                <c:pt idx="5">
                  <c:v>2.1587625361210269E-2</c:v>
                </c:pt>
                <c:pt idx="6">
                  <c:v>4.2495325514193445E-3</c:v>
                </c:pt>
                <c:pt idx="7">
                  <c:v>0.25769165391806903</c:v>
                </c:pt>
              </c:numCache>
            </c:numRef>
          </c:val>
        </c:ser>
        <c:dLbls/>
        <c:axId val="91276032"/>
        <c:axId val="91277568"/>
      </c:barChart>
      <c:catAx>
        <c:axId val="91276032"/>
        <c:scaling>
          <c:orientation val="minMax"/>
        </c:scaling>
        <c:axPos val="b"/>
        <c:tickLblPos val="nextTo"/>
        <c:crossAx val="91277568"/>
        <c:crosses val="autoZero"/>
        <c:auto val="1"/>
        <c:lblAlgn val="ctr"/>
        <c:lblOffset val="100"/>
      </c:catAx>
      <c:valAx>
        <c:axId val="91277568"/>
        <c:scaling>
          <c:orientation val="minMax"/>
        </c:scaling>
        <c:axPos val="l"/>
        <c:majorGridlines/>
        <c:numFmt formatCode="0%" sourceLinked="1"/>
        <c:tickLblPos val="nextTo"/>
        <c:crossAx val="91276032"/>
        <c:crosses val="autoZero"/>
        <c:crossBetween val="between"/>
      </c:valAx>
    </c:plotArea>
    <c:plotVisOnly val="1"/>
    <c:dispBlanksAs val="gap"/>
  </c:chart>
  <c:externalData r:id="rId1"/>
</c:chartSpace>
</file>

<file path=ppt/charts/chart22.xml><?xml version="1.0" encoding="utf-8"?>
<c:chartSpace xmlns:c="http://schemas.openxmlformats.org/drawingml/2006/chart" xmlns:a="http://schemas.openxmlformats.org/drawingml/2006/main" xmlns:r="http://schemas.openxmlformats.org/officeDocument/2006/relationships">
  <c:lang val="en-US"/>
  <c:chart>
    <c:autoTitleDeleted val="1"/>
    <c:plotArea>
      <c:layout/>
      <c:pieChart>
        <c:varyColors val="1"/>
        <c:ser>
          <c:idx val="0"/>
          <c:order val="0"/>
          <c:dLbls>
            <c:showVal val="1"/>
            <c:showLeaderLines val="1"/>
          </c:dLbls>
          <c:cat>
            <c:strRef>
              <c:f>(Type!$C$5:$C$6,Type!$C$12,Type!$C$14:$C$15,Type!$C$17:$C$21)</c:f>
              <c:strCache>
                <c:ptCount val="10"/>
                <c:pt idx="0">
                  <c:v>Other</c:v>
                </c:pt>
                <c:pt idx="1">
                  <c:v>Kulkual</c:v>
                </c:pt>
                <c:pt idx="2">
                  <c:v>Banana</c:v>
                </c:pt>
                <c:pt idx="3">
                  <c:v>Abocado</c:v>
                </c:pt>
                <c:pt idx="4">
                  <c:v>Mango</c:v>
                </c:pt>
                <c:pt idx="5">
                  <c:v>Gesho</c:v>
                </c:pt>
                <c:pt idx="6">
                  <c:v>Coffee</c:v>
                </c:pt>
                <c:pt idx="7">
                  <c:v>Chat</c:v>
                </c:pt>
                <c:pt idx="8">
                  <c:v>Enset</c:v>
                </c:pt>
                <c:pt idx="9">
                  <c:v>Eucalyptus</c:v>
                </c:pt>
              </c:strCache>
            </c:strRef>
          </c:cat>
          <c:val>
            <c:numRef>
              <c:f>(Type!$E$5:$E$6,Type!$E$12,Type!$E$14:$E$15,Type!$E$17:$E$21)</c:f>
              <c:numCache>
                <c:formatCode>0%</c:formatCode>
                <c:ptCount val="10"/>
                <c:pt idx="0">
                  <c:v>8.4019769357495985E-2</c:v>
                </c:pt>
                <c:pt idx="1">
                  <c:v>3.7891268533772705E-2</c:v>
                </c:pt>
                <c:pt idx="2">
                  <c:v>2.5535420098846788E-2</c:v>
                </c:pt>
                <c:pt idx="3">
                  <c:v>2.4711696869851731E-2</c:v>
                </c:pt>
                <c:pt idx="4">
                  <c:v>3.130148270181219E-2</c:v>
                </c:pt>
                <c:pt idx="5">
                  <c:v>8.5667215815486045E-2</c:v>
                </c:pt>
                <c:pt idx="6">
                  <c:v>0.16062602965403608</c:v>
                </c:pt>
                <c:pt idx="7">
                  <c:v>4.6952224052718407E-2</c:v>
                </c:pt>
                <c:pt idx="8">
                  <c:v>6.589785831960461E-2</c:v>
                </c:pt>
                <c:pt idx="9">
                  <c:v>0.43739703459637563</c:v>
                </c:pt>
              </c:numCache>
            </c:numRef>
          </c:val>
        </c:ser>
        <c:dLbls/>
        <c:firstSliceAng val="0"/>
      </c:pieChart>
    </c:plotArea>
    <c:legend>
      <c:legendPos val="r"/>
      <c:layout>
        <c:manualLayout>
          <c:xMode val="edge"/>
          <c:yMode val="edge"/>
          <c:x val="0.75065076424270483"/>
          <c:y val="4.7926946631671068E-2"/>
          <c:w val="0.23464335340435391"/>
          <c:h val="0.90414566929133855"/>
        </c:manualLayout>
      </c:layout>
      <c:txPr>
        <a:bodyPr/>
        <a:lstStyle/>
        <a:p>
          <a:pPr rtl="0">
            <a:defRPr/>
          </a:pPr>
          <a:endParaRPr lang="en-US"/>
        </a:p>
      </c:txPr>
    </c:legend>
    <c:plotVisOnly val="1"/>
    <c:dispBlanksAs val="zero"/>
  </c:chart>
  <c:externalData r:id="rId1"/>
</c:chartSpace>
</file>

<file path=ppt/charts/chart23.xml><?xml version="1.0" encoding="utf-8"?>
<c:chartSpace xmlns:c="http://schemas.openxmlformats.org/drawingml/2006/chart" xmlns:a="http://schemas.openxmlformats.org/drawingml/2006/main" xmlns:r="http://schemas.openxmlformats.org/officeDocument/2006/relationships">
  <c:lang val="en-US"/>
  <c:chart>
    <c:autoTitleDeleted val="1"/>
    <c:plotArea>
      <c:layout/>
      <c:pieChart>
        <c:varyColors val="1"/>
        <c:ser>
          <c:idx val="0"/>
          <c:order val="0"/>
          <c:dLbls>
            <c:showVal val="1"/>
            <c:showLeaderLines val="1"/>
          </c:dLbls>
          <c:cat>
            <c:strRef>
              <c:f>'Share of plot planted with tree'!$K$3:$K$14</c:f>
              <c:strCache>
                <c:ptCount val="12"/>
                <c:pt idx="0">
                  <c:v>Source of income by selling firewood, l</c:v>
                </c:pt>
                <c:pt idx="1">
                  <c:v>Source of income by selling wood as con</c:v>
                </c:pt>
                <c:pt idx="2">
                  <c:v>For own use as fuel wood</c:v>
                </c:pt>
                <c:pt idx="3">
                  <c:v>For own use as construction material</c:v>
                </c:pt>
                <c:pt idx="4">
                  <c:v>Soil conservation</c:v>
                </c:pt>
                <c:pt idx="5">
                  <c:v>Shade</c:v>
                </c:pt>
                <c:pt idx="6">
                  <c:v>Income security (Eg. In case of crop fa</c:v>
                </c:pt>
                <c:pt idx="7">
                  <c:v>More profitable than annual crops</c:v>
                </c:pt>
                <c:pt idx="8">
                  <c:v>Used as fence</c:v>
                </c:pt>
                <c:pt idx="9">
                  <c:v>For making instruments of production</c:v>
                </c:pt>
                <c:pt idx="10">
                  <c:v>Mategna (Matint)</c:v>
                </c:pt>
                <c:pt idx="11">
                  <c:v>Consumed as food</c:v>
                </c:pt>
              </c:strCache>
            </c:strRef>
          </c:cat>
          <c:val>
            <c:numRef>
              <c:f>'Share of plot planted with tree'!$O$3:$O$14</c:f>
              <c:numCache>
                <c:formatCode>General</c:formatCode>
                <c:ptCount val="12"/>
                <c:pt idx="0">
                  <c:v>25.14</c:v>
                </c:pt>
                <c:pt idx="1">
                  <c:v>11.18</c:v>
                </c:pt>
                <c:pt idx="2">
                  <c:v>12.57</c:v>
                </c:pt>
                <c:pt idx="3">
                  <c:v>8.7100000000000009</c:v>
                </c:pt>
                <c:pt idx="4">
                  <c:v>0.32999999999999907</c:v>
                </c:pt>
                <c:pt idx="5">
                  <c:v>0.41000000000000381</c:v>
                </c:pt>
                <c:pt idx="6">
                  <c:v>11.180000000000001</c:v>
                </c:pt>
                <c:pt idx="7">
                  <c:v>4.6800000000000068</c:v>
                </c:pt>
                <c:pt idx="8">
                  <c:v>0.98000000000000398</c:v>
                </c:pt>
                <c:pt idx="9">
                  <c:v>1.3999999999999901</c:v>
                </c:pt>
                <c:pt idx="10">
                  <c:v>0.25</c:v>
                </c:pt>
                <c:pt idx="11">
                  <c:v>22.180000000000007</c:v>
                </c:pt>
              </c:numCache>
            </c:numRef>
          </c:val>
        </c:ser>
        <c:dLbls/>
        <c:firstSliceAng val="0"/>
      </c:pieChart>
    </c:plotArea>
    <c:legend>
      <c:legendPos val="r"/>
      <c:layout/>
      <c:txPr>
        <a:bodyPr/>
        <a:lstStyle/>
        <a:p>
          <a:pPr rtl="0">
            <a:defRPr/>
          </a:pPr>
          <a:endParaRPr lang="en-US"/>
        </a:p>
      </c:txPr>
    </c:legend>
    <c:plotVisOnly val="1"/>
    <c:dispBlanksAs val="zero"/>
  </c:chart>
  <c:externalData r:id="rId1"/>
</c:chartSpace>
</file>

<file path=ppt/charts/chart24.xml><?xml version="1.0" encoding="utf-8"?>
<c:chartSpace xmlns:c="http://schemas.openxmlformats.org/drawingml/2006/chart" xmlns:a="http://schemas.openxmlformats.org/drawingml/2006/main" xmlns:r="http://schemas.openxmlformats.org/officeDocument/2006/relationships">
  <c:lang val="en-US"/>
  <c:chart>
    <c:autoTitleDeleted val="1"/>
    <c:plotArea>
      <c:layout/>
      <c:barChart>
        <c:barDir val="col"/>
        <c:grouping val="clustered"/>
        <c:ser>
          <c:idx val="0"/>
          <c:order val="0"/>
          <c:dLbls>
            <c:dLblPos val="inBase"/>
            <c:showVal val="1"/>
          </c:dLbls>
          <c:val>
            <c:numRef>
              <c:f>Sheet2!$B$8:$B$16</c:f>
              <c:numCache>
                <c:formatCode>0%</c:formatCode>
                <c:ptCount val="9"/>
                <c:pt idx="0">
                  <c:v>0.93200000000000005</c:v>
                </c:pt>
                <c:pt idx="1">
                  <c:v>0.83900000000000063</c:v>
                </c:pt>
                <c:pt idx="2">
                  <c:v>0.69899999999999995</c:v>
                </c:pt>
                <c:pt idx="3">
                  <c:v>0.51900000000000002</c:v>
                </c:pt>
                <c:pt idx="4">
                  <c:v>0.3280000000000004</c:v>
                </c:pt>
                <c:pt idx="5">
                  <c:v>0.17100000000000001</c:v>
                </c:pt>
                <c:pt idx="6">
                  <c:v>6.5000000000000002E-2</c:v>
                </c:pt>
                <c:pt idx="7">
                  <c:v>1.7000000000000001E-2</c:v>
                </c:pt>
                <c:pt idx="8">
                  <c:v>6.0000000000000062E-3</c:v>
                </c:pt>
              </c:numCache>
            </c:numRef>
          </c:val>
        </c:ser>
        <c:dLbls>
          <c:showVal val="1"/>
        </c:dLbls>
        <c:axId val="91826432"/>
        <c:axId val="91836800"/>
      </c:barChart>
      <c:catAx>
        <c:axId val="91826432"/>
        <c:scaling>
          <c:orientation val="minMax"/>
        </c:scaling>
        <c:axPos val="b"/>
        <c:title>
          <c:tx>
            <c:rich>
              <a:bodyPr/>
              <a:lstStyle/>
              <a:p>
                <a:pPr>
                  <a:defRPr/>
                </a:pPr>
                <a:r>
                  <a:rPr lang="en-US"/>
                  <a:t>Number</a:t>
                </a:r>
                <a:r>
                  <a:rPr lang="en-US" baseline="0"/>
                  <a:t> of livestock owned</a:t>
                </a:r>
                <a:endParaRPr lang="en-US"/>
              </a:p>
            </c:rich>
          </c:tx>
          <c:layout/>
        </c:title>
        <c:tickLblPos val="nextTo"/>
        <c:crossAx val="91836800"/>
        <c:crosses val="autoZero"/>
        <c:auto val="1"/>
        <c:lblAlgn val="ctr"/>
        <c:lblOffset val="100"/>
      </c:catAx>
      <c:valAx>
        <c:axId val="91836800"/>
        <c:scaling>
          <c:orientation val="minMax"/>
        </c:scaling>
        <c:axPos val="l"/>
        <c:majorGridlines/>
        <c:title>
          <c:tx>
            <c:rich>
              <a:bodyPr rot="0" vert="horz"/>
              <a:lstStyle/>
              <a:p>
                <a:pPr>
                  <a:defRPr/>
                </a:pPr>
                <a:r>
                  <a:rPr lang="en-US"/>
                  <a:t>Percentage of household</a:t>
                </a:r>
              </a:p>
            </c:rich>
          </c:tx>
          <c:layout/>
        </c:title>
        <c:numFmt formatCode="0%" sourceLinked="1"/>
        <c:tickLblPos val="nextTo"/>
        <c:crossAx val="91826432"/>
        <c:crosses val="autoZero"/>
        <c:crossBetween val="between"/>
      </c:valAx>
    </c:plotArea>
    <c:plotVisOnly val="1"/>
    <c:dispBlanksAs val="gap"/>
  </c:chart>
  <c:externalData r:id="rId1"/>
</c:chartSpace>
</file>

<file path=ppt/charts/chart25.xml><?xml version="1.0" encoding="utf-8"?>
<c:chartSpace xmlns:c="http://schemas.openxmlformats.org/drawingml/2006/chart" xmlns:a="http://schemas.openxmlformats.org/drawingml/2006/main" xmlns:r="http://schemas.openxmlformats.org/officeDocument/2006/relationships">
  <c:lang val="en-US"/>
  <c:chart>
    <c:autoTitleDeleted val="1"/>
    <c:plotArea>
      <c:layout/>
      <c:pieChart>
        <c:varyColors val="1"/>
        <c:ser>
          <c:idx val="0"/>
          <c:order val="0"/>
          <c:dLbls>
            <c:showVal val="1"/>
            <c:showLeaderLines val="1"/>
          </c:dLbls>
          <c:cat>
            <c:strRef>
              <c:f>Livestock!$A$5:$A$19</c:f>
              <c:strCache>
                <c:ptCount val="15"/>
                <c:pt idx="0">
                  <c:v>Cattle (for meat)</c:v>
                </c:pt>
                <c:pt idx="1">
                  <c:v>Cattle (for milk)</c:v>
                </c:pt>
                <c:pt idx="2">
                  <c:v>Oxen for fattening</c:v>
                </c:pt>
                <c:pt idx="3">
                  <c:v>Breeding Bulls</c:v>
                </c:pt>
                <c:pt idx="4">
                  <c:v>Goat</c:v>
                </c:pt>
                <c:pt idx="5">
                  <c:v>Sheep</c:v>
                </c:pt>
                <c:pt idx="6">
                  <c:v>Lamb</c:v>
                </c:pt>
                <c:pt idx="7">
                  <c:v>Beehives</c:v>
                </c:pt>
                <c:pt idx="8">
                  <c:v>Donkey</c:v>
                </c:pt>
                <c:pt idx="9">
                  <c:v>Horse</c:v>
                </c:pt>
                <c:pt idx="10">
                  <c:v>Oxen</c:v>
                </c:pt>
                <c:pt idx="11">
                  <c:v>Chicken</c:v>
                </c:pt>
                <c:pt idx="12">
                  <c:v>Calf</c:v>
                </c:pt>
                <c:pt idx="13">
                  <c:v>Heifer</c:v>
                </c:pt>
                <c:pt idx="14">
                  <c:v>other</c:v>
                </c:pt>
              </c:strCache>
            </c:strRef>
          </c:cat>
          <c:val>
            <c:numRef>
              <c:f>Livestock!$C$5:$C$19</c:f>
              <c:numCache>
                <c:formatCode>General</c:formatCode>
                <c:ptCount val="15"/>
                <c:pt idx="0">
                  <c:v>0.98</c:v>
                </c:pt>
                <c:pt idx="1">
                  <c:v>17.7</c:v>
                </c:pt>
                <c:pt idx="2">
                  <c:v>0.98</c:v>
                </c:pt>
                <c:pt idx="3">
                  <c:v>1.59</c:v>
                </c:pt>
                <c:pt idx="4">
                  <c:v>4.3599999999999985</c:v>
                </c:pt>
                <c:pt idx="5">
                  <c:v>13.79</c:v>
                </c:pt>
                <c:pt idx="6">
                  <c:v>3.7800000000000002</c:v>
                </c:pt>
                <c:pt idx="7">
                  <c:v>3.08</c:v>
                </c:pt>
                <c:pt idx="8">
                  <c:v>9.93</c:v>
                </c:pt>
                <c:pt idx="9">
                  <c:v>3.58</c:v>
                </c:pt>
                <c:pt idx="10">
                  <c:v>20.58</c:v>
                </c:pt>
                <c:pt idx="11">
                  <c:v>14.46</c:v>
                </c:pt>
                <c:pt idx="12">
                  <c:v>3.38</c:v>
                </c:pt>
                <c:pt idx="13">
                  <c:v>1.01</c:v>
                </c:pt>
                <c:pt idx="14">
                  <c:v>0.7999999999999976</c:v>
                </c:pt>
              </c:numCache>
            </c:numRef>
          </c:val>
        </c:ser>
        <c:dLbls/>
        <c:firstSliceAng val="0"/>
      </c:pieChart>
    </c:plotArea>
    <c:legend>
      <c:legendPos val="r"/>
      <c:layout>
        <c:manualLayout>
          <c:xMode val="edge"/>
          <c:yMode val="edge"/>
          <c:x val="0"/>
          <c:y val="0.15005857405654205"/>
          <c:w val="0.26795670702452518"/>
          <c:h val="0.84846514420301566"/>
        </c:manualLayout>
      </c:layout>
      <c:txPr>
        <a:bodyPr/>
        <a:lstStyle/>
        <a:p>
          <a:pPr rtl="0">
            <a:defRPr/>
          </a:pPr>
          <a:endParaRPr lang="en-US"/>
        </a:p>
      </c:txPr>
    </c:legend>
    <c:plotVisOnly val="1"/>
    <c:dispBlanksAs val="zero"/>
  </c:chart>
  <c:externalData r:id="rId1"/>
</c:chartSpace>
</file>

<file path=ppt/charts/chart26.xml><?xml version="1.0" encoding="utf-8"?>
<c:chartSpace xmlns:c="http://schemas.openxmlformats.org/drawingml/2006/chart" xmlns:a="http://schemas.openxmlformats.org/drawingml/2006/main" xmlns:r="http://schemas.openxmlformats.org/officeDocument/2006/relationships">
  <c:lang val="en-US"/>
  <c:chart>
    <c:autoTitleDeleted val="1"/>
    <c:plotArea>
      <c:layout/>
      <c:pieChart>
        <c:varyColors val="1"/>
        <c:ser>
          <c:idx val="0"/>
          <c:order val="0"/>
          <c:dLbls>
            <c:showVal val="1"/>
            <c:showLeaderLines val="1"/>
          </c:dLbls>
          <c:cat>
            <c:strRef>
              <c:f>'PER HHID'!$A$29:$A$34</c:f>
              <c:strCache>
                <c:ptCount val="6"/>
                <c:pt idx="0">
                  <c:v>Communal grazing</c:v>
                </c:pt>
                <c:pt idx="1">
                  <c:v>Private grazing</c:v>
                </c:pt>
                <c:pt idx="2">
                  <c:v>Crop Residue</c:v>
                </c:pt>
                <c:pt idx="3">
                  <c:v>CR + Communal grazing</c:v>
                </c:pt>
                <c:pt idx="4">
                  <c:v>Private and Communal grazing</c:v>
                </c:pt>
                <c:pt idx="5">
                  <c:v>Grain and leftovers</c:v>
                </c:pt>
              </c:strCache>
            </c:strRef>
          </c:cat>
          <c:val>
            <c:numRef>
              <c:f>'PER HHID'!$C$29:$C$34</c:f>
              <c:numCache>
                <c:formatCode>0%</c:formatCode>
                <c:ptCount val="6"/>
                <c:pt idx="0">
                  <c:v>0.41117917304747387</c:v>
                </c:pt>
                <c:pt idx="1">
                  <c:v>0.10413476263399706</c:v>
                </c:pt>
                <c:pt idx="2">
                  <c:v>0.1477794793261869</c:v>
                </c:pt>
                <c:pt idx="3">
                  <c:v>0.11944869831546689</c:v>
                </c:pt>
                <c:pt idx="4">
                  <c:v>4.0581929555895874E-2</c:v>
                </c:pt>
                <c:pt idx="5">
                  <c:v>0.17687595712098009</c:v>
                </c:pt>
              </c:numCache>
            </c:numRef>
          </c:val>
        </c:ser>
        <c:dLbls/>
        <c:firstSliceAng val="0"/>
      </c:pieChart>
    </c:plotArea>
    <c:legend>
      <c:legendPos val="r"/>
      <c:layout>
        <c:manualLayout>
          <c:xMode val="edge"/>
          <c:yMode val="edge"/>
          <c:x val="0.63094019497562814"/>
          <c:y val="0.16493930446194233"/>
          <c:w val="0.33572647169103875"/>
          <c:h val="0.75345472440944883"/>
        </c:manualLayout>
      </c:layout>
      <c:txPr>
        <a:bodyPr/>
        <a:lstStyle/>
        <a:p>
          <a:pPr rtl="0">
            <a:defRPr/>
          </a:pPr>
          <a:endParaRPr lang="en-US"/>
        </a:p>
      </c:txPr>
    </c:legend>
    <c:plotVisOnly val="1"/>
    <c:dispBlanksAs val="zero"/>
  </c:chart>
  <c:externalData r:id="rId1"/>
</c:chartSpace>
</file>

<file path=ppt/charts/chart27.xml><?xml version="1.0" encoding="utf-8"?>
<c:chartSpace xmlns:c="http://schemas.openxmlformats.org/drawingml/2006/chart" xmlns:a="http://schemas.openxmlformats.org/drawingml/2006/main" xmlns:r="http://schemas.openxmlformats.org/officeDocument/2006/relationships">
  <c:lang val="en-US"/>
  <c:chart>
    <c:autoTitleDeleted val="1"/>
    <c:plotArea>
      <c:layout/>
      <c:pieChart>
        <c:varyColors val="1"/>
        <c:ser>
          <c:idx val="0"/>
          <c:order val="0"/>
          <c:dLbls>
            <c:showVal val="1"/>
            <c:showLeaderLines val="1"/>
          </c:dLbls>
          <c:cat>
            <c:strRef>
              <c:f>'PER HHID'!$A$18:$A$26</c:f>
              <c:strCache>
                <c:ptCount val="9"/>
                <c:pt idx="0">
                  <c:v>public surface canals from public dam          </c:v>
                </c:pt>
                <c:pt idx="1">
                  <c:v>public well + public pumping          </c:v>
                </c:pt>
                <c:pt idx="2">
                  <c:v>public river storage + private pumping       </c:v>
                </c:pt>
                <c:pt idx="3">
                  <c:v>water harvesting         </c:v>
                </c:pt>
                <c:pt idx="4">
                  <c:v>rain-fed          </c:v>
                </c:pt>
                <c:pt idx="5">
                  <c:v>river       </c:v>
                </c:pt>
                <c:pt idx="6">
                  <c:v>spring         </c:v>
                </c:pt>
                <c:pt idx="7">
                  <c:v>stream         </c:v>
                </c:pt>
                <c:pt idx="8">
                  <c:v>from domestic consumption        </c:v>
                </c:pt>
              </c:strCache>
            </c:strRef>
          </c:cat>
          <c:val>
            <c:numRef>
              <c:f>'PER HHID'!$C$18:$C$26</c:f>
              <c:numCache>
                <c:formatCode>0.0%</c:formatCode>
                <c:ptCount val="9"/>
                <c:pt idx="0">
                  <c:v>1.4503263234227702E-2</c:v>
                </c:pt>
                <c:pt idx="1">
                  <c:v>6.5264684554024802E-3</c:v>
                </c:pt>
                <c:pt idx="2">
                  <c:v>5.9463379260333696E-2</c:v>
                </c:pt>
                <c:pt idx="3">
                  <c:v>1.2327773749093563E-2</c:v>
                </c:pt>
                <c:pt idx="4">
                  <c:v>4.3509789702683085E-3</c:v>
                </c:pt>
                <c:pt idx="5">
                  <c:v>0.55620014503263115</c:v>
                </c:pt>
                <c:pt idx="6">
                  <c:v>2.0304568527918791E-2</c:v>
                </c:pt>
                <c:pt idx="7">
                  <c:v>3.698332124728064E-2</c:v>
                </c:pt>
                <c:pt idx="8">
                  <c:v>0.28934010152284362</c:v>
                </c:pt>
              </c:numCache>
            </c:numRef>
          </c:val>
        </c:ser>
        <c:dLbls/>
        <c:firstSliceAng val="0"/>
      </c:pieChart>
    </c:plotArea>
    <c:legend>
      <c:legendPos val="r"/>
      <c:layout>
        <c:manualLayout>
          <c:xMode val="edge"/>
          <c:yMode val="edge"/>
          <c:x val="0.59895931758530174"/>
          <c:y val="5.1103768278965081E-2"/>
          <c:w val="0.38854068241469852"/>
          <c:h val="0.89779246344206953"/>
        </c:manualLayout>
      </c:layout>
      <c:txPr>
        <a:bodyPr/>
        <a:lstStyle/>
        <a:p>
          <a:pPr rtl="0">
            <a:defRPr/>
          </a:pPr>
          <a:endParaRPr lang="en-US"/>
        </a:p>
      </c:txPr>
    </c:legend>
    <c:plotVisOnly val="1"/>
    <c:dispBlanksAs val="zero"/>
  </c:chart>
  <c:externalData r:id="rId1"/>
</c:chartSpace>
</file>

<file path=ppt/charts/chart28.xml><?xml version="1.0" encoding="utf-8"?>
<c:chartSpace xmlns:c="http://schemas.openxmlformats.org/drawingml/2006/chart" xmlns:a="http://schemas.openxmlformats.org/drawingml/2006/main" xmlns:r="http://schemas.openxmlformats.org/officeDocument/2006/relationships">
  <c:lang val="en-US"/>
  <c:chart>
    <c:autoTitleDeleted val="1"/>
    <c:plotArea>
      <c:layout/>
      <c:pieChart>
        <c:varyColors val="1"/>
        <c:ser>
          <c:idx val="0"/>
          <c:order val="0"/>
          <c:dLbls>
            <c:showVal val="1"/>
            <c:showLeaderLines val="1"/>
          </c:dLbls>
          <c:cat>
            <c:strRef>
              <c:f>'Perception Climate Change'!$X$3:$X$16</c:f>
              <c:strCache>
                <c:ptCount val="14"/>
                <c:pt idx="0">
                  <c:v>Shortage of land</c:v>
                </c:pt>
                <c:pt idx="1">
                  <c:v>Poor soil fertility</c:v>
                </c:pt>
                <c:pt idx="2">
                  <c:v>Shoratge of labor</c:v>
                </c:pt>
                <c:pt idx="3">
                  <c:v>Shoratge of agricultural input supply</c:v>
                </c:pt>
                <c:pt idx="4">
                  <c:v>Shoratge of rain</c:v>
                </c:pt>
                <c:pt idx="5">
                  <c:v>Lack of information/knowledge</c:v>
                </c:pt>
                <c:pt idx="6">
                  <c:v>Lack of farm animals/oxen</c:v>
                </c:pt>
                <c:pt idx="7">
                  <c:v>Climate change</c:v>
                </c:pt>
                <c:pt idx="8">
                  <c:v>Lack of money</c:v>
                </c:pt>
                <c:pt idx="9">
                  <c:v>lack of environmental immunity</c:v>
                </c:pt>
                <c:pt idx="10">
                  <c:v>No water potential for irrigation</c:v>
                </c:pt>
                <c:pt idx="11">
                  <c:v>Lack of farm tools</c:v>
                </c:pt>
                <c:pt idx="12">
                  <c:v>Lack of professional advice</c:v>
                </c:pt>
                <c:pt idx="13">
                  <c:v>No constraints/problems</c:v>
                </c:pt>
              </c:strCache>
            </c:strRef>
          </c:cat>
          <c:val>
            <c:numRef>
              <c:f>'Perception Climate Change'!$AA$3:$AA$16</c:f>
              <c:numCache>
                <c:formatCode>0%</c:formatCode>
                <c:ptCount val="14"/>
                <c:pt idx="0">
                  <c:v>0.22438294689603591</c:v>
                </c:pt>
                <c:pt idx="1">
                  <c:v>2.3186237845923743E-2</c:v>
                </c:pt>
                <c:pt idx="2">
                  <c:v>7.1802543006731528E-2</c:v>
                </c:pt>
                <c:pt idx="3">
                  <c:v>6.8810770381451003E-2</c:v>
                </c:pt>
                <c:pt idx="4">
                  <c:v>2.7673896783844489E-2</c:v>
                </c:pt>
                <c:pt idx="5">
                  <c:v>0.18922961854899048</c:v>
                </c:pt>
                <c:pt idx="6">
                  <c:v>4.7120418848167554E-2</c:v>
                </c:pt>
                <c:pt idx="7">
                  <c:v>1.8698578908003013E-2</c:v>
                </c:pt>
                <c:pt idx="8">
                  <c:v>0.24308152580403888</c:v>
                </c:pt>
                <c:pt idx="9">
                  <c:v>2.9917726252804786E-3</c:v>
                </c:pt>
                <c:pt idx="10">
                  <c:v>1.5706806282722533E-2</c:v>
                </c:pt>
                <c:pt idx="11">
                  <c:v>1.1219147344801795E-2</c:v>
                </c:pt>
                <c:pt idx="12">
                  <c:v>2.617801047120424E-2</c:v>
                </c:pt>
                <c:pt idx="13">
                  <c:v>2.9917726252804786E-2</c:v>
                </c:pt>
              </c:numCache>
            </c:numRef>
          </c:val>
        </c:ser>
        <c:dLbls/>
        <c:firstSliceAng val="0"/>
      </c:pieChart>
    </c:plotArea>
    <c:legend>
      <c:legendPos val="r"/>
      <c:layout>
        <c:manualLayout>
          <c:xMode val="edge"/>
          <c:yMode val="edge"/>
          <c:x val="0.56944449098118066"/>
          <c:y val="8.7671232876712329E-2"/>
          <c:w val="0.43055555555555558"/>
          <c:h val="0.88310502283105019"/>
        </c:manualLayout>
      </c:layout>
      <c:txPr>
        <a:bodyPr/>
        <a:lstStyle/>
        <a:p>
          <a:pPr rtl="0">
            <a:defRPr/>
          </a:pPr>
          <a:endParaRPr lang="en-US"/>
        </a:p>
      </c:txPr>
    </c:legend>
    <c:plotVisOnly val="1"/>
    <c:dispBlanksAs val="zero"/>
  </c:chart>
  <c:externalData r:id="rId1"/>
</c:chartSpace>
</file>

<file path=ppt/charts/chart29.xml><?xml version="1.0" encoding="utf-8"?>
<c:chartSpace xmlns:c="http://schemas.openxmlformats.org/drawingml/2006/chart" xmlns:a="http://schemas.openxmlformats.org/drawingml/2006/main" xmlns:r="http://schemas.openxmlformats.org/officeDocument/2006/relationships">
  <c:lang val="en-US"/>
  <c:chart>
    <c:autoTitleDeleted val="1"/>
    <c:plotArea>
      <c:layout/>
      <c:pieChart>
        <c:varyColors val="1"/>
        <c:ser>
          <c:idx val="0"/>
          <c:order val="0"/>
          <c:dLbls>
            <c:showVal val="1"/>
            <c:showLeaderLines val="1"/>
          </c:dLbls>
          <c:cat>
            <c:strRef>
              <c:f>'Perceived change'!$B$8:$B$21</c:f>
              <c:strCache>
                <c:ptCount val="14"/>
                <c:pt idx="0">
                  <c:v>Nothing</c:v>
                </c:pt>
                <c:pt idx="1">
                  <c:v>Implement soil conservation schemes</c:v>
                </c:pt>
                <c:pt idx="2">
                  <c:v>Changed crop variety</c:v>
                </c:pt>
                <c:pt idx="3">
                  <c:v>Put trees for shading</c:v>
                </c:pt>
                <c:pt idx="4">
                  <c:v>Water harvesting</c:v>
                </c:pt>
                <c:pt idx="5">
                  <c:v>Afforestation</c:v>
                </c:pt>
                <c:pt idx="6">
                  <c:v>Sought off-farm activities</c:v>
                </c:pt>
                <c:pt idx="7">
                  <c:v>Late planting</c:v>
                </c:pt>
                <c:pt idx="8">
                  <c:v>Early planting</c:v>
                </c:pt>
                <c:pt idx="9">
                  <c:v>Migrated to urban area</c:v>
                </c:pt>
                <c:pt idx="10">
                  <c:v>Used irrigation</c:v>
                </c:pt>
                <c:pt idx="11">
                  <c:v>Sold livestock</c:v>
                </c:pt>
                <c:pt idx="12">
                  <c:v>Changed farming type (from crop to live</c:v>
                </c:pt>
                <c:pt idx="13">
                  <c:v>Adopted new technologies</c:v>
                </c:pt>
              </c:strCache>
            </c:strRef>
          </c:cat>
          <c:val>
            <c:numRef>
              <c:f>'Perceived change'!$D$8:$D$21</c:f>
              <c:numCache>
                <c:formatCode>0%</c:formatCode>
                <c:ptCount val="14"/>
                <c:pt idx="0">
                  <c:v>0.57201646090534874</c:v>
                </c:pt>
                <c:pt idx="1">
                  <c:v>5.1440329218106998E-2</c:v>
                </c:pt>
                <c:pt idx="2">
                  <c:v>0.23868312757201646</c:v>
                </c:pt>
                <c:pt idx="3">
                  <c:v>0.15329218106995912</c:v>
                </c:pt>
                <c:pt idx="4">
                  <c:v>1.1316872427983541E-2</c:v>
                </c:pt>
                <c:pt idx="5">
                  <c:v>7.9218106995884774E-2</c:v>
                </c:pt>
                <c:pt idx="6">
                  <c:v>1.6460905349794268E-2</c:v>
                </c:pt>
                <c:pt idx="7">
                  <c:v>4.11522633744856E-3</c:v>
                </c:pt>
                <c:pt idx="8">
                  <c:v>2.2633744855967138E-2</c:v>
                </c:pt>
                <c:pt idx="9">
                  <c:v>4.11522633744856E-3</c:v>
                </c:pt>
                <c:pt idx="10">
                  <c:v>1.02880658436214E-3</c:v>
                </c:pt>
                <c:pt idx="11">
                  <c:v>5.2469135802469126E-2</c:v>
                </c:pt>
                <c:pt idx="12">
                  <c:v>3.292181069958848E-2</c:v>
                </c:pt>
                <c:pt idx="13">
                  <c:v>2.05761316872428E-3</c:v>
                </c:pt>
              </c:numCache>
            </c:numRef>
          </c:val>
        </c:ser>
        <c:dLbls/>
        <c:firstSliceAng val="0"/>
      </c:pieChart>
    </c:plotArea>
    <c:legend>
      <c:legendPos val="r"/>
      <c:layout>
        <c:manualLayout>
          <c:xMode val="edge"/>
          <c:yMode val="edge"/>
          <c:x val="0.51249999999999996"/>
          <c:y val="9.7788976377952766E-2"/>
          <c:w val="0.47500000000000014"/>
          <c:h val="0.80442204724409461"/>
        </c:manualLayout>
      </c:layout>
      <c:txPr>
        <a:bodyPr/>
        <a:lstStyle/>
        <a:p>
          <a:pPr rtl="0">
            <a:defRPr/>
          </a:pPr>
          <a:endParaRPr lang="en-US"/>
        </a:p>
      </c:txPr>
    </c:legend>
    <c:plotVisOnly val="1"/>
    <c:dispBlanksAs val="zero"/>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a:pPr>
            <a:r>
              <a:rPr lang="en-US" sz="1600" b="0">
                <a:latin typeface="Times New Roman" pitchFamily="18" charset="0"/>
                <a:cs typeface="Times New Roman" pitchFamily="18" charset="0"/>
              </a:rPr>
              <a:t>Distribution of Labor Source</a:t>
            </a:r>
            <a:endParaRPr lang="en-US" b="0">
              <a:latin typeface="Times New Roman" pitchFamily="18" charset="0"/>
              <a:cs typeface="Times New Roman" pitchFamily="18" charset="0"/>
            </a:endParaRPr>
          </a:p>
        </c:rich>
      </c:tx>
      <c:layout>
        <c:manualLayout>
          <c:xMode val="edge"/>
          <c:yMode val="edge"/>
          <c:x val="0.48179663025992725"/>
          <c:y val="0"/>
        </c:manualLayout>
      </c:layout>
      <c:overlay val="1"/>
    </c:title>
    <c:view3D>
      <c:perspective val="30"/>
    </c:view3D>
    <c:plotArea>
      <c:layout/>
      <c:bar3DChart>
        <c:barDir val="col"/>
        <c:grouping val="clustered"/>
        <c:ser>
          <c:idx val="0"/>
          <c:order val="0"/>
          <c:tx>
            <c:v>Belg</c:v>
          </c:tx>
          <c:dLbls>
            <c:dLbl>
              <c:idx val="1"/>
              <c:layout>
                <c:manualLayout>
                  <c:x val="1.3440860215053769E-2"/>
                  <c:y val="8.7962962962962993E-2"/>
                </c:manualLayout>
              </c:layout>
              <c:showVal val="1"/>
            </c:dLbl>
            <c:showVal val="1"/>
          </c:dLbls>
          <c:cat>
            <c:strRef>
              <c:f>'LABOR ACROSS'!$L$11:$L$12</c:f>
              <c:strCache>
                <c:ptCount val="2"/>
                <c:pt idx="0">
                  <c:v>Hired</c:v>
                </c:pt>
                <c:pt idx="1">
                  <c:v>Own</c:v>
                </c:pt>
              </c:strCache>
            </c:strRef>
          </c:cat>
          <c:val>
            <c:numRef>
              <c:f>'LABOR ACROSS'!$M$11:$M$12</c:f>
              <c:numCache>
                <c:formatCode>0%</c:formatCode>
                <c:ptCount val="2"/>
                <c:pt idx="0">
                  <c:v>6.9095182138660394E-2</c:v>
                </c:pt>
                <c:pt idx="1">
                  <c:v>0.93090481786133961</c:v>
                </c:pt>
              </c:numCache>
            </c:numRef>
          </c:val>
        </c:ser>
        <c:ser>
          <c:idx val="1"/>
          <c:order val="1"/>
          <c:tx>
            <c:v>Meher</c:v>
          </c:tx>
          <c:dLbls>
            <c:dLbl>
              <c:idx val="1"/>
              <c:layout>
                <c:manualLayout>
                  <c:x val="1.0752688172043012E-2"/>
                  <c:y val="9.2592592592592535E-3"/>
                </c:manualLayout>
              </c:layout>
              <c:showVal val="1"/>
            </c:dLbl>
            <c:showVal val="1"/>
          </c:dLbls>
          <c:val>
            <c:numRef>
              <c:f>'LABOR ACROSS'!$N$11:$N$12</c:f>
              <c:numCache>
                <c:formatCode>0%</c:formatCode>
                <c:ptCount val="2"/>
                <c:pt idx="0">
                  <c:v>6.2544065136800928E-2</c:v>
                </c:pt>
                <c:pt idx="1">
                  <c:v>0.9374559348632</c:v>
                </c:pt>
              </c:numCache>
            </c:numRef>
          </c:val>
        </c:ser>
        <c:ser>
          <c:idx val="2"/>
          <c:order val="2"/>
          <c:tx>
            <c:v>Perennial</c:v>
          </c:tx>
          <c:dLbls>
            <c:dLbl>
              <c:idx val="1"/>
              <c:layout>
                <c:manualLayout>
                  <c:x val="-4.0322580645161303E-2"/>
                  <c:y val="0.10185185185185186"/>
                </c:manualLayout>
              </c:layout>
              <c:showVal val="1"/>
            </c:dLbl>
            <c:showVal val="1"/>
          </c:dLbls>
          <c:val>
            <c:numRef>
              <c:f>'LABOR ACROSS'!$O$11:$O$12</c:f>
              <c:numCache>
                <c:formatCode>0%</c:formatCode>
                <c:ptCount val="2"/>
                <c:pt idx="0">
                  <c:v>7.851767712622483E-2</c:v>
                </c:pt>
                <c:pt idx="1">
                  <c:v>0.92148232287377541</c:v>
                </c:pt>
              </c:numCache>
            </c:numRef>
          </c:val>
        </c:ser>
        <c:ser>
          <c:idx val="3"/>
          <c:order val="3"/>
          <c:tx>
            <c:v>Livestock</c:v>
          </c:tx>
          <c:dLbls>
            <c:dLbl>
              <c:idx val="1"/>
              <c:layout>
                <c:manualLayout>
                  <c:x val="3.2258064516129038E-2"/>
                  <c:y val="6.9444444444444461E-2"/>
                </c:manualLayout>
              </c:layout>
              <c:showVal val="1"/>
            </c:dLbl>
            <c:showVal val="1"/>
          </c:dLbls>
          <c:val>
            <c:numRef>
              <c:f>'LABOR ACROSS'!$P$11:$P$12</c:f>
              <c:numCache>
                <c:formatCode>0%</c:formatCode>
                <c:ptCount val="2"/>
                <c:pt idx="0">
                  <c:v>0.18795939796989902</c:v>
                </c:pt>
                <c:pt idx="1">
                  <c:v>0.81204060203010353</c:v>
                </c:pt>
              </c:numCache>
            </c:numRef>
          </c:val>
        </c:ser>
        <c:dLbls/>
        <c:shape val="cone"/>
        <c:axId val="94863744"/>
        <c:axId val="94865280"/>
        <c:axId val="0"/>
      </c:bar3DChart>
      <c:catAx>
        <c:axId val="94863744"/>
        <c:scaling>
          <c:orientation val="minMax"/>
        </c:scaling>
        <c:axPos val="b"/>
        <c:tickLblPos val="nextTo"/>
        <c:crossAx val="94865280"/>
        <c:crosses val="autoZero"/>
        <c:auto val="1"/>
        <c:lblAlgn val="ctr"/>
        <c:lblOffset val="100"/>
      </c:catAx>
      <c:valAx>
        <c:axId val="94865280"/>
        <c:scaling>
          <c:orientation val="minMax"/>
        </c:scaling>
        <c:axPos val="l"/>
        <c:majorGridlines/>
        <c:numFmt formatCode="0%" sourceLinked="1"/>
        <c:tickLblPos val="nextTo"/>
        <c:crossAx val="94863744"/>
        <c:crosses val="autoZero"/>
        <c:crossBetween val="between"/>
      </c:valAx>
    </c:plotArea>
    <c:legend>
      <c:legendPos val="r"/>
      <c:layout/>
    </c:legend>
    <c:plotVisOnly val="1"/>
    <c:dispBlanksAs val="gap"/>
  </c:chart>
  <c:externalData r:id="rId1"/>
</c:chartSpace>
</file>

<file path=ppt/charts/chart30.xml><?xml version="1.0" encoding="utf-8"?>
<c:chartSpace xmlns:c="http://schemas.openxmlformats.org/drawingml/2006/chart" xmlns:a="http://schemas.openxmlformats.org/drawingml/2006/main" xmlns:r="http://schemas.openxmlformats.org/officeDocument/2006/relationships">
  <c:lang val="en-US"/>
  <c:chart>
    <c:autoTitleDeleted val="1"/>
    <c:plotArea>
      <c:layout/>
      <c:pieChart>
        <c:varyColors val="1"/>
        <c:ser>
          <c:idx val="0"/>
          <c:order val="0"/>
          <c:dLbls>
            <c:showVal val="1"/>
            <c:showLeaderLines val="1"/>
          </c:dLbls>
          <c:cat>
            <c:strRef>
              <c:f>'Perceived change'!$I$9:$I$22</c:f>
              <c:strCache>
                <c:ptCount val="14"/>
                <c:pt idx="0">
                  <c:v>Nothing</c:v>
                </c:pt>
                <c:pt idx="1">
                  <c:v>Implement soil conservation schemes</c:v>
                </c:pt>
                <c:pt idx="2">
                  <c:v>Changed crop variety</c:v>
                </c:pt>
                <c:pt idx="3">
                  <c:v>Planted trees</c:v>
                </c:pt>
                <c:pt idx="4">
                  <c:v>Water harvesting</c:v>
                </c:pt>
                <c:pt idx="5">
                  <c:v>Late planting</c:v>
                </c:pt>
                <c:pt idx="6">
                  <c:v>Early planting</c:v>
                </c:pt>
                <c:pt idx="7">
                  <c:v>Used irrigation</c:v>
                </c:pt>
                <c:pt idx="8">
                  <c:v>Migrated to urban area</c:v>
                </c:pt>
                <c:pt idx="9">
                  <c:v>Found off-farm activities</c:v>
                </c:pt>
                <c:pt idx="10">
                  <c:v>Changed farming type (from crop to live</c:v>
                </c:pt>
                <c:pt idx="11">
                  <c:v>Reduced number of livestock</c:v>
                </c:pt>
                <c:pt idx="12">
                  <c:v>Adopted new technologies</c:v>
                </c:pt>
                <c:pt idx="13">
                  <c:v>Water conservation</c:v>
                </c:pt>
              </c:strCache>
            </c:strRef>
          </c:cat>
          <c:val>
            <c:numRef>
              <c:f>'Perceived change'!$L$10:$L$22</c:f>
              <c:numCache>
                <c:formatCode>0%</c:formatCode>
                <c:ptCount val="13"/>
                <c:pt idx="0">
                  <c:v>0.42448979591836794</c:v>
                </c:pt>
                <c:pt idx="1">
                  <c:v>0.41122448979591875</c:v>
                </c:pt>
                <c:pt idx="2">
                  <c:v>0.17857142857142888</c:v>
                </c:pt>
                <c:pt idx="3">
                  <c:v>7.3469387755102089E-2</c:v>
                </c:pt>
                <c:pt idx="4">
                  <c:v>8.8775510204081726E-2</c:v>
                </c:pt>
                <c:pt idx="5">
                  <c:v>9.1836734693877577E-3</c:v>
                </c:pt>
                <c:pt idx="6">
                  <c:v>5.2040816326530633E-2</c:v>
                </c:pt>
                <c:pt idx="7">
                  <c:v>4.5918367346938854E-2</c:v>
                </c:pt>
                <c:pt idx="8">
                  <c:v>5.1020408163265285E-3</c:v>
                </c:pt>
                <c:pt idx="9">
                  <c:v>2.7551020408163318E-2</c:v>
                </c:pt>
                <c:pt idx="10">
                  <c:v>0</c:v>
                </c:pt>
                <c:pt idx="11">
                  <c:v>2.7551020408163318E-2</c:v>
                </c:pt>
                <c:pt idx="12">
                  <c:v>1.0204081632653078E-2</c:v>
                </c:pt>
              </c:numCache>
            </c:numRef>
          </c:val>
        </c:ser>
        <c:dLbls/>
        <c:firstSliceAng val="0"/>
      </c:pieChart>
    </c:plotArea>
    <c:legend>
      <c:legendPos val="r"/>
      <c:layout>
        <c:manualLayout>
          <c:xMode val="edge"/>
          <c:yMode val="edge"/>
          <c:x val="0.60029308836395445"/>
          <c:y val="9.4545339090678276E-2"/>
          <c:w val="0.38304024496937888"/>
          <c:h val="0.8109093218186435"/>
        </c:manualLayout>
      </c:layout>
      <c:txPr>
        <a:bodyPr/>
        <a:lstStyle/>
        <a:p>
          <a:pPr rtl="0">
            <a:defRPr/>
          </a:pPr>
          <a:endParaRPr lang="en-US"/>
        </a:p>
      </c:txPr>
    </c:legend>
    <c:plotVisOnly val="1"/>
    <c:dispBlanksAs val="zero"/>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a:pPr>
            <a:r>
              <a:rPr lang="en-US" sz="1200" b="0" dirty="0">
                <a:latin typeface="Times New Roman" pitchFamily="18" charset="0"/>
                <a:cs typeface="Times New Roman" pitchFamily="18" charset="0"/>
              </a:rPr>
              <a:t>Number of Plots Certified per</a:t>
            </a:r>
            <a:r>
              <a:rPr lang="en-US" sz="1200" b="0" baseline="0" dirty="0">
                <a:latin typeface="Times New Roman" pitchFamily="18" charset="0"/>
                <a:cs typeface="Times New Roman" pitchFamily="18" charset="0"/>
              </a:rPr>
              <a:t> Household</a:t>
            </a:r>
            <a:endParaRPr lang="en-US" sz="1200" b="0" dirty="0">
              <a:latin typeface="Times New Roman" pitchFamily="18" charset="0"/>
              <a:cs typeface="Times New Roman" pitchFamily="18" charset="0"/>
            </a:endParaRPr>
          </a:p>
        </c:rich>
      </c:tx>
      <c:layout/>
    </c:title>
    <c:plotArea>
      <c:layout/>
      <c:barChart>
        <c:barDir val="col"/>
        <c:grouping val="clustered"/>
        <c:ser>
          <c:idx val="0"/>
          <c:order val="0"/>
          <c:val>
            <c:numRef>
              <c:f>Sheet1!$H$5:$H$21</c:f>
              <c:numCache>
                <c:formatCode>General</c:formatCode>
                <c:ptCount val="17"/>
                <c:pt idx="0">
                  <c:v>82.8</c:v>
                </c:pt>
                <c:pt idx="1">
                  <c:v>1.7</c:v>
                </c:pt>
                <c:pt idx="2">
                  <c:v>0.1</c:v>
                </c:pt>
                <c:pt idx="3">
                  <c:v>0.70000000000000007</c:v>
                </c:pt>
                <c:pt idx="4">
                  <c:v>1.1000000000000001</c:v>
                </c:pt>
                <c:pt idx="5">
                  <c:v>1.3</c:v>
                </c:pt>
                <c:pt idx="6">
                  <c:v>2.2000000000000002</c:v>
                </c:pt>
                <c:pt idx="7">
                  <c:v>1.9000000000000001</c:v>
                </c:pt>
                <c:pt idx="8">
                  <c:v>1.9000000000000001</c:v>
                </c:pt>
                <c:pt idx="9">
                  <c:v>1.9000000000000001</c:v>
                </c:pt>
                <c:pt idx="10">
                  <c:v>2</c:v>
                </c:pt>
                <c:pt idx="11">
                  <c:v>0.9</c:v>
                </c:pt>
                <c:pt idx="12">
                  <c:v>0.4</c:v>
                </c:pt>
                <c:pt idx="13">
                  <c:v>0.5</c:v>
                </c:pt>
                <c:pt idx="14">
                  <c:v>0.30000000000000004</c:v>
                </c:pt>
                <c:pt idx="15">
                  <c:v>0.2</c:v>
                </c:pt>
                <c:pt idx="16">
                  <c:v>0.1</c:v>
                </c:pt>
              </c:numCache>
            </c:numRef>
          </c:val>
        </c:ser>
        <c:dLbls/>
        <c:axId val="95373568"/>
        <c:axId val="95564160"/>
      </c:barChart>
      <c:catAx>
        <c:axId val="95373568"/>
        <c:scaling>
          <c:orientation val="minMax"/>
        </c:scaling>
        <c:axPos val="b"/>
        <c:title>
          <c:tx>
            <c:rich>
              <a:bodyPr/>
              <a:lstStyle/>
              <a:p>
                <a:pPr>
                  <a:defRPr/>
                </a:pPr>
                <a:r>
                  <a:rPr lang="en-US"/>
                  <a:t>Number</a:t>
                </a:r>
                <a:r>
                  <a:rPr lang="en-US" baseline="0"/>
                  <a:t> of Plot per HH</a:t>
                </a:r>
                <a:endParaRPr lang="en-US"/>
              </a:p>
            </c:rich>
          </c:tx>
          <c:layout/>
        </c:title>
        <c:tickLblPos val="nextTo"/>
        <c:crossAx val="95564160"/>
        <c:crosses val="autoZero"/>
        <c:auto val="1"/>
        <c:lblAlgn val="ctr"/>
        <c:lblOffset val="100"/>
      </c:catAx>
      <c:valAx>
        <c:axId val="95564160"/>
        <c:scaling>
          <c:orientation val="minMax"/>
        </c:scaling>
        <c:axPos val="l"/>
        <c:majorGridlines/>
        <c:title>
          <c:tx>
            <c:rich>
              <a:bodyPr rot="0" vert="horz"/>
              <a:lstStyle/>
              <a:p>
                <a:pPr>
                  <a:defRPr/>
                </a:pPr>
                <a:r>
                  <a:rPr lang="en-US"/>
                  <a:t>Percentage of HH</a:t>
                </a:r>
              </a:p>
            </c:rich>
          </c:tx>
          <c:layout/>
        </c:title>
        <c:numFmt formatCode="General" sourceLinked="1"/>
        <c:tickLblPos val="nextTo"/>
        <c:crossAx val="95373568"/>
        <c:crosses val="autoZero"/>
        <c:crossBetween val="between"/>
      </c:valAx>
    </c:plotArea>
    <c:plotVisOnly val="1"/>
    <c:dispBlanksAs val="gap"/>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lang val="en-US"/>
  <c:chart>
    <c:autoTitleDeleted val="1"/>
    <c:plotArea>
      <c:layout/>
      <c:pieChart>
        <c:varyColors val="1"/>
        <c:ser>
          <c:idx val="0"/>
          <c:order val="0"/>
          <c:dLbls>
            <c:dLbl>
              <c:idx val="2"/>
              <c:layout>
                <c:manualLayout>
                  <c:x val="0.10858831610892385"/>
                  <c:y val="0.16300806149231367"/>
                </c:manualLayout>
              </c:layout>
              <c:showVal val="1"/>
            </c:dLbl>
            <c:showVal val="1"/>
            <c:showLeaderLines val="1"/>
          </c:dLbls>
          <c:cat>
            <c:strRef>
              <c:f>Sheet1!$C$12:$C$14</c:f>
              <c:strCache>
                <c:ptCount val="3"/>
                <c:pt idx="0">
                  <c:v>No Erosion</c:v>
                </c:pt>
                <c:pt idx="1">
                  <c:v>Mild Erosion</c:v>
                </c:pt>
                <c:pt idx="2">
                  <c:v>High Erosion</c:v>
                </c:pt>
              </c:strCache>
            </c:strRef>
          </c:cat>
          <c:val>
            <c:numRef>
              <c:f>Sheet1!$B$12:$B$14</c:f>
              <c:numCache>
                <c:formatCode>0.00%</c:formatCode>
                <c:ptCount val="3"/>
                <c:pt idx="0" formatCode="0%">
                  <c:v>0.5</c:v>
                </c:pt>
                <c:pt idx="1">
                  <c:v>0.38330000000000053</c:v>
                </c:pt>
                <c:pt idx="2" formatCode="0.0000%">
                  <c:v>0.11670000000000012</c:v>
                </c:pt>
              </c:numCache>
            </c:numRef>
          </c:val>
        </c:ser>
        <c:dLbls/>
        <c:firstSliceAng val="0"/>
      </c:pieChart>
    </c:plotArea>
    <c:legend>
      <c:legendPos val="r"/>
      <c:layout>
        <c:manualLayout>
          <c:xMode val="edge"/>
          <c:yMode val="edge"/>
          <c:x val="0.70246227034120656"/>
          <c:y val="6.9314556834241897E-2"/>
          <c:w val="0.14649606299212603"/>
          <c:h val="0.80322077528770441"/>
        </c:manualLayout>
      </c:layout>
      <c:txPr>
        <a:bodyPr/>
        <a:lstStyle/>
        <a:p>
          <a:pPr rtl="0">
            <a:defRPr/>
          </a:pPr>
          <a:endParaRPr lang="en-US"/>
        </a:p>
      </c:txPr>
    </c:legend>
    <c:plotVisOnly val="1"/>
    <c:dispBlanksAs val="zero"/>
  </c:chart>
  <c:txPr>
    <a:bodyPr/>
    <a:lstStyle/>
    <a:p>
      <a:pPr>
        <a:defRPr b="1"/>
      </a:pPr>
      <a:endParaRPr lang="en-US"/>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a:pPr>
            <a:r>
              <a:rPr lang="en-US" sz="1600" b="0" dirty="0">
                <a:latin typeface="Times New Roman" pitchFamily="18" charset="0"/>
                <a:cs typeface="Times New Roman" pitchFamily="18" charset="0"/>
              </a:rPr>
              <a:t>Number</a:t>
            </a:r>
            <a:r>
              <a:rPr lang="en-US" sz="1600" b="0" baseline="0" dirty="0">
                <a:latin typeface="Times New Roman" pitchFamily="18" charset="0"/>
                <a:cs typeface="Times New Roman" pitchFamily="18" charset="0"/>
              </a:rPr>
              <a:t> of Plots per household Rented or Shared</a:t>
            </a:r>
            <a:endParaRPr lang="en-US" sz="1600" b="0" dirty="0">
              <a:latin typeface="Times New Roman" pitchFamily="18" charset="0"/>
              <a:cs typeface="Times New Roman" pitchFamily="18" charset="0"/>
            </a:endParaRPr>
          </a:p>
        </c:rich>
      </c:tx>
      <c:layout>
        <c:manualLayout>
          <c:xMode val="edge"/>
          <c:yMode val="edge"/>
          <c:x val="0.25907525257972891"/>
          <c:y val="2.8571428571428574E-2"/>
        </c:manualLayout>
      </c:layout>
    </c:title>
    <c:plotArea>
      <c:layout/>
      <c:barChart>
        <c:barDir val="col"/>
        <c:grouping val="clustered"/>
        <c:ser>
          <c:idx val="0"/>
          <c:order val="0"/>
          <c:val>
            <c:numRef>
              <c:f>Sheet2!$Q$27:$Q$36</c:f>
              <c:numCache>
                <c:formatCode>General</c:formatCode>
                <c:ptCount val="10"/>
                <c:pt idx="0">
                  <c:v>76.900000000000006</c:v>
                </c:pt>
                <c:pt idx="1">
                  <c:v>9.3000000000000007</c:v>
                </c:pt>
                <c:pt idx="2">
                  <c:v>5.4</c:v>
                </c:pt>
                <c:pt idx="3">
                  <c:v>3.9</c:v>
                </c:pt>
                <c:pt idx="4">
                  <c:v>1.8</c:v>
                </c:pt>
                <c:pt idx="5">
                  <c:v>0.8</c:v>
                </c:pt>
                <c:pt idx="6">
                  <c:v>1.1000000000000001</c:v>
                </c:pt>
                <c:pt idx="7">
                  <c:v>0.5</c:v>
                </c:pt>
                <c:pt idx="8">
                  <c:v>0.2</c:v>
                </c:pt>
                <c:pt idx="9">
                  <c:v>0.1</c:v>
                </c:pt>
              </c:numCache>
            </c:numRef>
          </c:val>
        </c:ser>
        <c:dLbls/>
        <c:axId val="95943296"/>
        <c:axId val="95945472"/>
      </c:barChart>
      <c:catAx>
        <c:axId val="95943296"/>
        <c:scaling>
          <c:orientation val="minMax"/>
        </c:scaling>
        <c:axPos val="b"/>
        <c:title>
          <c:tx>
            <c:rich>
              <a:bodyPr/>
              <a:lstStyle/>
              <a:p>
                <a:pPr>
                  <a:defRPr/>
                </a:pPr>
                <a:r>
                  <a:rPr lang="en-US" b="0">
                    <a:latin typeface="Times New Roman" pitchFamily="18" charset="0"/>
                    <a:cs typeface="Times New Roman" pitchFamily="18" charset="0"/>
                  </a:rPr>
                  <a:t>Number of plot per HH</a:t>
                </a:r>
              </a:p>
            </c:rich>
          </c:tx>
          <c:layout/>
        </c:title>
        <c:tickLblPos val="nextTo"/>
        <c:crossAx val="95945472"/>
        <c:crosses val="autoZero"/>
        <c:auto val="1"/>
        <c:lblAlgn val="ctr"/>
        <c:lblOffset val="100"/>
      </c:catAx>
      <c:valAx>
        <c:axId val="95945472"/>
        <c:scaling>
          <c:orientation val="minMax"/>
        </c:scaling>
        <c:axPos val="l"/>
        <c:majorGridlines/>
        <c:title>
          <c:tx>
            <c:rich>
              <a:bodyPr rot="0" vert="horz"/>
              <a:lstStyle/>
              <a:p>
                <a:pPr>
                  <a:defRPr/>
                </a:pPr>
                <a:r>
                  <a:rPr lang="en-US" b="0">
                    <a:latin typeface="Times New Roman" pitchFamily="18" charset="0"/>
                    <a:cs typeface="Times New Roman" pitchFamily="18" charset="0"/>
                  </a:rPr>
                  <a:t>Percentage of HH</a:t>
                </a:r>
              </a:p>
            </c:rich>
          </c:tx>
          <c:layout/>
        </c:title>
        <c:numFmt formatCode="General" sourceLinked="1"/>
        <c:tickLblPos val="nextTo"/>
        <c:crossAx val="95943296"/>
        <c:crosses val="autoZero"/>
        <c:crossBetween val="between"/>
      </c:valAx>
    </c:plotArea>
    <c:plotVisOnly val="1"/>
    <c:dispBlanksAs val="gap"/>
  </c:chart>
  <c:externalData r:id="rId1"/>
</c:chartSpace>
</file>

<file path=ppt/charts/chart7.xml><?xml version="1.0" encoding="utf-8"?>
<c:chartSpace xmlns:c="http://schemas.openxmlformats.org/drawingml/2006/chart" xmlns:a="http://schemas.openxmlformats.org/drawingml/2006/main" xmlns:r="http://schemas.openxmlformats.org/officeDocument/2006/relationships">
  <c:lang val="en-US"/>
  <c:chart>
    <c:autoTitleDeleted val="1"/>
    <c:plotArea>
      <c:layout/>
      <c:pieChart>
        <c:varyColors val="1"/>
        <c:ser>
          <c:idx val="0"/>
          <c:order val="0"/>
          <c:dLbls>
            <c:showVal val="1"/>
            <c:showLeaderLines val="1"/>
          </c:dLbls>
          <c:cat>
            <c:strRef>
              <c:f>Sheet1!$A$5:$A$12</c:f>
              <c:strCache>
                <c:ptCount val="8"/>
                <c:pt idx="0">
                  <c:v>River or lake</c:v>
                </c:pt>
                <c:pt idx="1">
                  <c:v>Hand-dug or Drilled private borehole/well</c:v>
                </c:pt>
                <c:pt idx="2">
                  <c:v>Public hand-dug or Drilled borehole/well</c:v>
                </c:pt>
                <c:pt idx="3">
                  <c:v>Public stand-pipe</c:v>
                </c:pt>
                <c:pt idx="4">
                  <c:v>Tap water (public supply)</c:v>
                </c:pt>
                <c:pt idx="5">
                  <c:v>Other  (rain water, dam..)</c:v>
                </c:pt>
                <c:pt idx="6">
                  <c:v>Spring water</c:v>
                </c:pt>
                <c:pt idx="7">
                  <c:v>Stream water</c:v>
                </c:pt>
              </c:strCache>
            </c:strRef>
          </c:cat>
          <c:val>
            <c:numRef>
              <c:f>Sheet1!$C$5:$C$12</c:f>
              <c:numCache>
                <c:formatCode>0.00%</c:formatCode>
                <c:ptCount val="8"/>
                <c:pt idx="0" formatCode="0%">
                  <c:v>0.36000000000000004</c:v>
                </c:pt>
                <c:pt idx="1">
                  <c:v>1.9000000000000003E-2</c:v>
                </c:pt>
                <c:pt idx="2">
                  <c:v>0.13200000000000001</c:v>
                </c:pt>
                <c:pt idx="3">
                  <c:v>0.12400000000000001</c:v>
                </c:pt>
                <c:pt idx="4">
                  <c:v>3.1000000000000003E-2</c:v>
                </c:pt>
                <c:pt idx="5" formatCode="0%">
                  <c:v>1.0000000000000002E-2</c:v>
                </c:pt>
                <c:pt idx="6">
                  <c:v>0.3010000000000001</c:v>
                </c:pt>
                <c:pt idx="7">
                  <c:v>1.4E-2</c:v>
                </c:pt>
              </c:numCache>
            </c:numRef>
          </c:val>
        </c:ser>
        <c:dLbls/>
        <c:firstSliceAng val="0"/>
      </c:pieChart>
    </c:plotArea>
    <c:legend>
      <c:legendPos val="r"/>
      <c:layout>
        <c:manualLayout>
          <c:xMode val="edge"/>
          <c:yMode val="edge"/>
          <c:x val="0.51449435297860491"/>
          <c:y val="8.1030183727034147E-2"/>
          <c:w val="0.46883898035472843"/>
          <c:h val="0.89002296587926488"/>
        </c:manualLayout>
      </c:layout>
      <c:txPr>
        <a:bodyPr/>
        <a:lstStyle/>
        <a:p>
          <a:pPr rtl="0">
            <a:defRPr/>
          </a:pPr>
          <a:endParaRPr lang="en-US"/>
        </a:p>
      </c:txPr>
    </c:legend>
    <c:plotVisOnly val="1"/>
    <c:dispBlanksAs val="zero"/>
  </c:chart>
  <c:externalData r:id="rId1"/>
</c:chartSpace>
</file>

<file path=ppt/charts/chart8.xml><?xml version="1.0" encoding="utf-8"?>
<c:chartSpace xmlns:c="http://schemas.openxmlformats.org/drawingml/2006/chart" xmlns:a="http://schemas.openxmlformats.org/drawingml/2006/main" xmlns:r="http://schemas.openxmlformats.org/officeDocument/2006/relationships">
  <c:lang val="en-US"/>
  <c:chart>
    <c:autoTitleDeleted val="1"/>
    <c:plotArea>
      <c:layout/>
      <c:pieChart>
        <c:varyColors val="1"/>
        <c:ser>
          <c:idx val="0"/>
          <c:order val="0"/>
          <c:dLbls>
            <c:showVal val="1"/>
            <c:showLeaderLines val="1"/>
          </c:dLbls>
          <c:cat>
            <c:strRef>
              <c:f>'Water storage structure'!$A$3:$A$8</c:f>
              <c:strCache>
                <c:ptCount val="6"/>
                <c:pt idx="0">
                  <c:v>Hand-dug borehole/well         </c:v>
                </c:pt>
                <c:pt idx="1">
                  <c:v>Drilled borehole/well          </c:v>
                </c:pt>
                <c:pt idx="2">
                  <c:v>Pond/Lake         </c:v>
                </c:pt>
                <c:pt idx="3">
                  <c:v>Micro reservoir/dam           </c:v>
                </c:pt>
                <c:pt idx="4">
                  <c:v>Barrel/cistern           </c:v>
                </c:pt>
                <c:pt idx="5">
                  <c:v>Other          </c:v>
                </c:pt>
              </c:strCache>
            </c:strRef>
          </c:cat>
          <c:val>
            <c:numRef>
              <c:f>'Water storage structure'!$B$3:$B$8</c:f>
              <c:numCache>
                <c:formatCode>General</c:formatCode>
                <c:ptCount val="6"/>
                <c:pt idx="0">
                  <c:v>26.32</c:v>
                </c:pt>
                <c:pt idx="1">
                  <c:v>14.47</c:v>
                </c:pt>
                <c:pt idx="2">
                  <c:v>38.160000000000011</c:v>
                </c:pt>
                <c:pt idx="3">
                  <c:v>5.26</c:v>
                </c:pt>
                <c:pt idx="4">
                  <c:v>2.63</c:v>
                </c:pt>
                <c:pt idx="5">
                  <c:v>13.16</c:v>
                </c:pt>
              </c:numCache>
            </c:numRef>
          </c:val>
        </c:ser>
        <c:dLbls/>
        <c:firstSliceAng val="0"/>
      </c:pieChart>
    </c:plotArea>
    <c:legend>
      <c:legendPos val="r"/>
      <c:layout/>
      <c:txPr>
        <a:bodyPr/>
        <a:lstStyle/>
        <a:p>
          <a:pPr rtl="0">
            <a:defRPr/>
          </a:pPr>
          <a:endParaRPr lang="en-US"/>
        </a:p>
      </c:txPr>
    </c:legend>
    <c:plotVisOnly val="1"/>
    <c:dispBlanksAs val="zero"/>
  </c:chart>
  <c:externalData r:id="rId1"/>
</c:chartSpace>
</file>

<file path=ppt/charts/chart9.xml><?xml version="1.0" encoding="utf-8"?>
<c:chartSpace xmlns:c="http://schemas.openxmlformats.org/drawingml/2006/chart" xmlns:a="http://schemas.openxmlformats.org/drawingml/2006/main" xmlns:r="http://schemas.openxmlformats.org/officeDocument/2006/relationships">
  <c:lang val="en-US"/>
  <c:chart>
    <c:autoTitleDeleted val="1"/>
    <c:plotArea>
      <c:layout/>
      <c:pieChart>
        <c:varyColors val="1"/>
        <c:ser>
          <c:idx val="0"/>
          <c:order val="0"/>
          <c:dLbls>
            <c:showVal val="1"/>
            <c:showLeaderLines val="1"/>
          </c:dLbls>
          <c:cat>
            <c:strRef>
              <c:f>'Water storage structure'!$M$3:$M$8</c:f>
              <c:strCache>
                <c:ptCount val="6"/>
                <c:pt idx="1">
                  <c:v>Irrigation of garden and crops</c:v>
                </c:pt>
                <c:pt idx="2">
                  <c:v>Livestock watering</c:v>
                </c:pt>
                <c:pt idx="3">
                  <c:v>Drinking water</c:v>
                </c:pt>
                <c:pt idx="4">
                  <c:v>Fish</c:v>
                </c:pt>
                <c:pt idx="5">
                  <c:v>Other</c:v>
                </c:pt>
              </c:strCache>
            </c:strRef>
          </c:cat>
          <c:val>
            <c:numRef>
              <c:f>'Water storage structure'!$O$3:$O$8</c:f>
              <c:numCache>
                <c:formatCode>General</c:formatCode>
                <c:ptCount val="6"/>
                <c:pt idx="1">
                  <c:v>10.53</c:v>
                </c:pt>
                <c:pt idx="2">
                  <c:v>65.790000000000006</c:v>
                </c:pt>
                <c:pt idx="3">
                  <c:v>11.84</c:v>
                </c:pt>
                <c:pt idx="4">
                  <c:v>1.32</c:v>
                </c:pt>
                <c:pt idx="5">
                  <c:v>5.26</c:v>
                </c:pt>
              </c:numCache>
            </c:numRef>
          </c:val>
        </c:ser>
        <c:dLbls/>
        <c:firstSliceAng val="0"/>
      </c:pieChart>
    </c:plotArea>
    <c:legend>
      <c:legendPos val="r"/>
      <c:layout>
        <c:manualLayout>
          <c:xMode val="edge"/>
          <c:yMode val="edge"/>
          <c:x val="0.63107927247717566"/>
          <c:y val="3.4464706755263891E-2"/>
          <c:w val="0.35740756913107691"/>
          <c:h val="0.86376291683056849"/>
        </c:manualLayout>
      </c:layout>
      <c:txPr>
        <a:bodyPr/>
        <a:lstStyle/>
        <a:p>
          <a:pPr rtl="0">
            <a:defRPr/>
          </a:pPr>
          <a:endParaRPr lang="en-US"/>
        </a:p>
      </c:txPr>
    </c:legend>
    <c:plotVisOnly val="1"/>
    <c:dispBlanksAs val="zero"/>
  </c:chart>
  <c:txPr>
    <a:bodyPr/>
    <a:lstStyle/>
    <a:p>
      <a:pPr>
        <a:defRPr b="1"/>
      </a:pPr>
      <a:endParaRPr lang="en-US"/>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391CB9E-9554-48BA-A6E9-19CE8BF01583}" type="datetimeFigureOut">
              <a:rPr lang="en-US" smtClean="0"/>
              <a:pPr/>
              <a:t>10/3/2011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1F02CD6-131E-463B-B6DA-0B4D9E9FE055}" type="slidenum">
              <a:rPr lang="en-US" smtClean="0"/>
              <a:pPr/>
              <a:t>‹#›</a:t>
            </a:fld>
            <a:endParaRPr lang="en-US" dirty="0"/>
          </a:p>
        </p:txBody>
      </p:sp>
    </p:spTree>
    <p:extLst>
      <p:ext uri="{BB962C8B-B14F-4D97-AF65-F5344CB8AC3E}">
        <p14:creationId xmlns:p14="http://schemas.microsoft.com/office/powerpoint/2010/main" xmlns="" val="9926312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BE" dirty="0" err="1" smtClean="0"/>
              <a:t>Obj</a:t>
            </a:r>
            <a:r>
              <a:rPr lang="fr-BE" dirty="0" smtClean="0"/>
              <a:t> of </a:t>
            </a:r>
            <a:r>
              <a:rPr lang="fr-BE" dirty="0" err="1" smtClean="0"/>
              <a:t>this</a:t>
            </a:r>
            <a:r>
              <a:rPr lang="fr-BE" dirty="0" smtClean="0"/>
              <a:t> </a:t>
            </a:r>
            <a:r>
              <a:rPr lang="fr-BE" dirty="0" err="1" smtClean="0"/>
              <a:t>presentation</a:t>
            </a:r>
            <a:r>
              <a:rPr lang="fr-BE" dirty="0" smtClean="0"/>
              <a:t> </a:t>
            </a:r>
            <a:r>
              <a:rPr lang="fr-BE" dirty="0" err="1" smtClean="0"/>
              <a:t>is</a:t>
            </a:r>
            <a:r>
              <a:rPr lang="fr-BE" dirty="0" smtClean="0"/>
              <a:t> the </a:t>
            </a:r>
            <a:r>
              <a:rPr lang="fr-BE" dirty="0" err="1" smtClean="0"/>
              <a:t>give</a:t>
            </a:r>
            <a:r>
              <a:rPr lang="fr-BE" dirty="0" smtClean="0"/>
              <a:t> </a:t>
            </a:r>
            <a:r>
              <a:rPr lang="fr-BE" dirty="0" err="1" smtClean="0"/>
              <a:t>you</a:t>
            </a:r>
            <a:r>
              <a:rPr lang="fr-BE" dirty="0" smtClean="0"/>
              <a:t> an insight on the datas. </a:t>
            </a:r>
            <a:endParaRPr lang="en-US" smtClean="0"/>
          </a:p>
          <a:p>
            <a:r>
              <a:rPr lang="fr-BE" smtClean="0"/>
              <a:t>Brief</a:t>
            </a:r>
            <a:r>
              <a:rPr lang="fr-BE" baseline="0" dirty="0" smtClean="0"/>
              <a:t> </a:t>
            </a:r>
            <a:r>
              <a:rPr lang="fr-BE" dirty="0" smtClean="0"/>
              <a:t>Introduction of the Nile</a:t>
            </a:r>
            <a:r>
              <a:rPr lang="fr-BE" baseline="0" dirty="0" smtClean="0"/>
              <a:t> Project</a:t>
            </a:r>
            <a:endParaRPr lang="en-US" dirty="0"/>
          </a:p>
        </p:txBody>
      </p:sp>
      <p:sp>
        <p:nvSpPr>
          <p:cNvPr id="4" name="Slide Number Placeholder 3"/>
          <p:cNvSpPr>
            <a:spLocks noGrp="1"/>
          </p:cNvSpPr>
          <p:nvPr>
            <p:ph type="sldNum" sz="quarter" idx="10"/>
          </p:nvPr>
        </p:nvSpPr>
        <p:spPr/>
        <p:txBody>
          <a:bodyPr/>
          <a:lstStyle/>
          <a:p>
            <a:fld id="{E1F02CD6-131E-463B-B6DA-0B4D9E9FE055}" type="slidenum">
              <a:rPr lang="en-US" smtClean="0"/>
              <a:pPr/>
              <a:t>2</a:t>
            </a:fld>
            <a:endParaRPr lang="en-US"/>
          </a:p>
        </p:txBody>
      </p:sp>
    </p:spTree>
    <p:extLst>
      <p:ext uri="{BB962C8B-B14F-4D97-AF65-F5344CB8AC3E}">
        <p14:creationId xmlns:p14="http://schemas.microsoft.com/office/powerpoint/2010/main" xmlns="" val="31251904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Aid has been provided to 12.8% of the households. Food for work is the most common type of aid received. Only 13 household have benefited from a second type of aid. </a:t>
            </a:r>
            <a:endParaRPr lang="en-IN"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Aid is implemented mainly by Regional Government, Federal Government and NGOs. The main reason to launch any kind of aid is drought.  It is also used as: prevention for malaria outbreak, health care and flood relief. Food for work is the major program implemented in reaction to drought, flood and protection against both of these. The main activity that was started through aid and more specifically the Food for Work program, launched for drought is soil conservation and water harvesting. Flood aid was at the start of activity along with soil conservation and road construction.  </a:t>
            </a:r>
            <a:endParaRPr lang="en-IN" sz="1200" kern="1200" dirty="0" smtClean="0">
              <a:solidFill>
                <a:schemeClr val="tx1"/>
              </a:solidFill>
              <a:latin typeface="+mn-lt"/>
              <a:ea typeface="+mn-ea"/>
              <a:cs typeface="+mn-cs"/>
            </a:endParaRPr>
          </a:p>
          <a:p>
            <a:endParaRPr lang="en-IN" dirty="0"/>
          </a:p>
        </p:txBody>
      </p:sp>
      <p:sp>
        <p:nvSpPr>
          <p:cNvPr id="4" name="Slide Number Placeholder 3"/>
          <p:cNvSpPr>
            <a:spLocks noGrp="1"/>
          </p:cNvSpPr>
          <p:nvPr>
            <p:ph type="sldNum" sz="quarter" idx="10"/>
          </p:nvPr>
        </p:nvSpPr>
        <p:spPr/>
        <p:txBody>
          <a:bodyPr/>
          <a:lstStyle/>
          <a:p>
            <a:fld id="{E1F02CD6-131E-463B-B6DA-0B4D9E9FE055}" type="slidenum">
              <a:rPr lang="en-US" smtClean="0"/>
              <a:pPr/>
              <a:t>16</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50% of the household having animals has at least four different kinds. </a:t>
            </a:r>
            <a:endParaRPr lang="en-IN" sz="1200" dirty="0" smtClean="0"/>
          </a:p>
          <a:p>
            <a:r>
              <a:rPr lang="en-US" sz="1200" dirty="0" smtClean="0"/>
              <a:t>----own at least one type of livestock </a:t>
            </a:r>
            <a:endParaRPr lang="en-IN" dirty="0"/>
          </a:p>
        </p:txBody>
      </p:sp>
      <p:sp>
        <p:nvSpPr>
          <p:cNvPr id="4" name="Slide Number Placeholder 3"/>
          <p:cNvSpPr>
            <a:spLocks noGrp="1"/>
          </p:cNvSpPr>
          <p:nvPr>
            <p:ph type="sldNum" sz="quarter" idx="10"/>
          </p:nvPr>
        </p:nvSpPr>
        <p:spPr/>
        <p:txBody>
          <a:bodyPr/>
          <a:lstStyle/>
          <a:p>
            <a:fld id="{E1F02CD6-131E-463B-B6DA-0B4D9E9FE055}" type="slidenum">
              <a:rPr lang="en-US" smtClean="0"/>
              <a:pPr/>
              <a:t>22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-model individual’s choice by having a binary endogenous variable.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-It estimates the choices for these activities while taking into account the</a:t>
            </a:r>
            <a:r>
              <a:rPr lang="en-IN" dirty="0" smtClean="0"/>
              <a:t> </a:t>
            </a:r>
            <a:r>
              <a:rPr lang="en-US" dirty="0" smtClean="0"/>
              <a:t>potential correlations between them. </a:t>
            </a:r>
          </a:p>
          <a:p>
            <a:endParaRPr lang="en-US" dirty="0" smtClean="0"/>
          </a:p>
          <a:p>
            <a:r>
              <a:rPr lang="en-US" dirty="0" smtClean="0"/>
              <a:t>-Disturbance are </a:t>
            </a:r>
            <a:r>
              <a:rPr lang="en-US" dirty="0" err="1" smtClean="0"/>
              <a:t>heteroskedastic</a:t>
            </a:r>
            <a:r>
              <a:rPr lang="en-US" dirty="0" smtClean="0"/>
              <a:t> (do not follow a Normal Distribution, </a:t>
            </a:r>
            <a:r>
              <a:rPr lang="en-US" dirty="0" err="1" smtClean="0"/>
              <a:t>Var</a:t>
            </a:r>
            <a:r>
              <a:rPr lang="en-US" dirty="0" smtClean="0"/>
              <a:t>(ε </a:t>
            </a:r>
            <a:r>
              <a:rPr lang="en-US" baseline="-25000" dirty="0" err="1" smtClean="0"/>
              <a:t>i</a:t>
            </a:r>
            <a:r>
              <a:rPr lang="en-US" dirty="0" smtClean="0"/>
              <a:t>) is not constant)</a:t>
            </a:r>
            <a:endParaRPr lang="en-IN" dirty="0"/>
          </a:p>
        </p:txBody>
      </p:sp>
      <p:sp>
        <p:nvSpPr>
          <p:cNvPr id="4" name="Slide Number Placeholder 3"/>
          <p:cNvSpPr>
            <a:spLocks noGrp="1"/>
          </p:cNvSpPr>
          <p:nvPr>
            <p:ph type="sldNum" sz="quarter" idx="10"/>
          </p:nvPr>
        </p:nvSpPr>
        <p:spPr/>
        <p:txBody>
          <a:bodyPr/>
          <a:lstStyle/>
          <a:p>
            <a:fld id="{E1F02CD6-131E-463B-B6DA-0B4D9E9FE055}" type="slidenum">
              <a:rPr lang="en-US" smtClean="0"/>
              <a:pPr/>
              <a:t>26</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kern="1200" dirty="0" smtClean="0">
                <a:solidFill>
                  <a:schemeClr val="tx1"/>
                </a:solidFill>
                <a:latin typeface="+mn-lt"/>
                <a:ea typeface="+mn-ea"/>
                <a:cs typeface="+mn-cs"/>
              </a:rPr>
              <a:t>Oxen=measurement of capital –</a:t>
            </a:r>
            <a:r>
              <a:rPr lang="en-US" sz="1200" i="1" kern="1200" dirty="0" err="1" smtClean="0">
                <a:solidFill>
                  <a:schemeClr val="tx1"/>
                </a:solidFill>
                <a:latin typeface="+mn-lt"/>
                <a:ea typeface="+mn-ea"/>
                <a:cs typeface="+mn-cs"/>
              </a:rPr>
              <a:t>ploughing</a:t>
            </a:r>
            <a:r>
              <a:rPr lang="en-US" sz="1200" i="1" kern="1200" dirty="0" smtClean="0">
                <a:solidFill>
                  <a:schemeClr val="tx1"/>
                </a:solidFill>
                <a:latin typeface="+mn-lt"/>
                <a:ea typeface="+mn-ea"/>
                <a:cs typeface="+mn-cs"/>
              </a:rPr>
              <a:t> (drought power)</a:t>
            </a:r>
            <a:endParaRPr lang="en-IN"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0,1 ,2 or more (at least two are needed for </a:t>
            </a:r>
            <a:r>
              <a:rPr lang="en-US" sz="1200" i="1" kern="1200" dirty="0" err="1" smtClean="0">
                <a:solidFill>
                  <a:schemeClr val="tx1"/>
                </a:solidFill>
                <a:latin typeface="+mn-lt"/>
                <a:ea typeface="+mn-ea"/>
                <a:cs typeface="+mn-cs"/>
              </a:rPr>
              <a:t>ploughing</a:t>
            </a:r>
            <a:r>
              <a:rPr lang="en-US" sz="1200" i="1" kern="1200" dirty="0" smtClean="0">
                <a:solidFill>
                  <a:schemeClr val="tx1"/>
                </a:solidFill>
                <a:latin typeface="+mn-lt"/>
                <a:ea typeface="+mn-ea"/>
                <a:cs typeface="+mn-cs"/>
              </a:rPr>
              <a:t>)</a:t>
            </a:r>
            <a:endParaRPr lang="en-IN"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More likely to be a type of more productive farmers- start to hire people, </a:t>
            </a:r>
            <a:endParaRPr lang="en-IN"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Time to get to market! = the nearer the most likely to have a pump-spare part, and furthermore they have a more accessible market where they can sell their surplus. </a:t>
            </a:r>
            <a:endParaRPr lang="en-IN"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Visit=proxy of advice from DA</a:t>
            </a:r>
            <a:endParaRPr lang="en-IN"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Market input fully correlated with market output</a:t>
            </a:r>
            <a:endParaRPr lang="en-IN"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sym typeface="Wingdings"/>
              </a:rPr>
              <a:t></a:t>
            </a:r>
            <a:r>
              <a:rPr lang="en-US" sz="1200" i="1" kern="1200" dirty="0" smtClean="0">
                <a:solidFill>
                  <a:schemeClr val="tx1"/>
                </a:solidFill>
                <a:latin typeface="+mn-lt"/>
                <a:ea typeface="+mn-ea"/>
                <a:cs typeface="+mn-cs"/>
              </a:rPr>
              <a:t>making link and story of farmers</a:t>
            </a:r>
            <a:endParaRPr lang="en-IN"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It is a good model </a:t>
            </a:r>
            <a:endParaRPr lang="en-IN"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Not bad explanation</a:t>
            </a:r>
            <a:endParaRPr lang="en-IN"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More market access; more wealthy/productive farmers: Household hire labor, oxen; informed farmers(advice through visit DA)</a:t>
            </a:r>
            <a:endParaRPr lang="en-IN"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E1F02CD6-131E-463B-B6DA-0B4D9E9FE055}" type="slidenum">
              <a:rPr lang="en-US" smtClean="0"/>
              <a:pPr/>
              <a:t>27</a:t>
            </a:fld>
            <a:endParaRPr lang="en-US"/>
          </a:p>
        </p:txBody>
      </p:sp>
    </p:spTree>
    <p:extLst>
      <p:ext uri="{BB962C8B-B14F-4D97-AF65-F5344CB8AC3E}">
        <p14:creationId xmlns:p14="http://schemas.microsoft.com/office/powerpoint/2010/main" xmlns="" val="28916404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u="sng" kern="1200" dirty="0" smtClean="0">
                <a:solidFill>
                  <a:schemeClr val="tx1"/>
                </a:solidFill>
                <a:latin typeface="+mn-lt"/>
                <a:ea typeface="+mn-ea"/>
                <a:cs typeface="+mn-cs"/>
              </a:rPr>
              <a:t>Variables Computation Remarks:</a:t>
            </a:r>
            <a:endParaRPr lang="en-IN" sz="12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Religion of the Household Head is a binary variable that takes 0 when Christian and 1 when Muslim. </a:t>
            </a:r>
            <a:endParaRPr lang="en-IN"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endParaRPr lang="en-IN"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endParaRPr lang="en-IN"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endParaRPr lang="en-IN"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Explain diff: access to advice (training </a:t>
            </a:r>
            <a:r>
              <a:rPr lang="en-US" sz="1200" i="1" kern="1200" dirty="0" err="1" smtClean="0">
                <a:solidFill>
                  <a:schemeClr val="tx1"/>
                </a:solidFill>
                <a:latin typeface="+mn-lt"/>
                <a:ea typeface="+mn-ea"/>
                <a:cs typeface="+mn-cs"/>
              </a:rPr>
              <a:t>abt</a:t>
            </a:r>
            <a:r>
              <a:rPr lang="en-US" sz="1200" i="1" kern="1200" dirty="0" smtClean="0">
                <a:solidFill>
                  <a:schemeClr val="tx1"/>
                </a:solidFill>
                <a:latin typeface="+mn-lt"/>
                <a:ea typeface="+mn-ea"/>
                <a:cs typeface="+mn-cs"/>
              </a:rPr>
              <a:t> crop production perhaps does not consider pump)</a:t>
            </a:r>
            <a:endParaRPr lang="en-IN"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The nearer plot the more tree you have, </a:t>
            </a:r>
            <a:r>
              <a:rPr lang="en-US" sz="1200" i="1" kern="1200" dirty="0" err="1" smtClean="0">
                <a:solidFill>
                  <a:schemeClr val="tx1"/>
                </a:solidFill>
                <a:latin typeface="+mn-lt"/>
                <a:ea typeface="+mn-ea"/>
                <a:cs typeface="+mn-cs"/>
              </a:rPr>
              <a:t>bc</a:t>
            </a:r>
            <a:r>
              <a:rPr lang="en-US" sz="1200" i="1" kern="1200" dirty="0" smtClean="0">
                <a:solidFill>
                  <a:schemeClr val="tx1"/>
                </a:solidFill>
                <a:latin typeface="+mn-lt"/>
                <a:ea typeface="+mn-ea"/>
                <a:cs typeface="+mn-cs"/>
              </a:rPr>
              <a:t> multi purpose tree- tree for fuel use –less they have to carry</a:t>
            </a:r>
            <a:endParaRPr lang="en-IN"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Small and biggest farmer are </a:t>
            </a:r>
            <a:endParaRPr lang="en-IN"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a:t>
            </a:r>
            <a:r>
              <a:rPr lang="en-US" sz="1200" i="1" kern="1200" dirty="0" err="1" smtClean="0">
                <a:solidFill>
                  <a:schemeClr val="tx1"/>
                </a:solidFill>
                <a:latin typeface="+mn-lt"/>
                <a:ea typeface="+mn-ea"/>
                <a:cs typeface="+mn-cs"/>
              </a:rPr>
              <a:t>bigest</a:t>
            </a:r>
            <a:r>
              <a:rPr lang="en-US" sz="1200" i="1" kern="1200" dirty="0" smtClean="0">
                <a:solidFill>
                  <a:schemeClr val="tx1"/>
                </a:solidFill>
                <a:latin typeface="+mn-lt"/>
                <a:ea typeface="+mn-ea"/>
                <a:cs typeface="+mn-cs"/>
              </a:rPr>
              <a:t> you get the more you plant but if you get very big, the less you do</a:t>
            </a:r>
            <a:endParaRPr lang="en-IN"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Small land, cant afford to have shadow </a:t>
            </a:r>
            <a:endParaRPr lang="en-IN"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Big one is not concern </a:t>
            </a:r>
            <a:r>
              <a:rPr lang="en-US" sz="1200" i="1" kern="1200" dirty="0" err="1" smtClean="0">
                <a:solidFill>
                  <a:schemeClr val="tx1"/>
                </a:solidFill>
                <a:latin typeface="+mn-lt"/>
                <a:ea typeface="+mn-ea"/>
                <a:cs typeface="+mn-cs"/>
              </a:rPr>
              <a:t>abt</a:t>
            </a:r>
            <a:r>
              <a:rPr lang="en-US" sz="1200" i="1" kern="1200" dirty="0" smtClean="0">
                <a:solidFill>
                  <a:schemeClr val="tx1"/>
                </a:solidFill>
                <a:latin typeface="+mn-lt"/>
                <a:ea typeface="+mn-ea"/>
                <a:cs typeface="+mn-cs"/>
              </a:rPr>
              <a:t> loosing water or land</a:t>
            </a:r>
            <a:endParaRPr lang="en-IN"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 </a:t>
            </a:r>
            <a:endParaRPr lang="en-IN"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Here the bigger your landholding up until 4ha the more you </a:t>
            </a:r>
            <a:r>
              <a:rPr lang="en-US" sz="1200" i="1" kern="1200" dirty="0" err="1" smtClean="0">
                <a:solidFill>
                  <a:schemeClr val="tx1"/>
                </a:solidFill>
                <a:latin typeface="+mn-lt"/>
                <a:ea typeface="+mn-ea"/>
                <a:cs typeface="+mn-cs"/>
              </a:rPr>
              <a:t>ll</a:t>
            </a:r>
            <a:r>
              <a:rPr lang="en-US" sz="1200" i="1" kern="1200" dirty="0" smtClean="0">
                <a:solidFill>
                  <a:schemeClr val="tx1"/>
                </a:solidFill>
                <a:latin typeface="+mn-lt"/>
                <a:ea typeface="+mn-ea"/>
                <a:cs typeface="+mn-cs"/>
              </a:rPr>
              <a:t> plant tree. After 5 ha, the more land you </a:t>
            </a:r>
            <a:r>
              <a:rPr lang="en-US" sz="1200" i="1" kern="1200" dirty="0" err="1" smtClean="0">
                <a:solidFill>
                  <a:schemeClr val="tx1"/>
                </a:solidFill>
                <a:latin typeface="+mn-lt"/>
                <a:ea typeface="+mn-ea"/>
                <a:cs typeface="+mn-cs"/>
              </a:rPr>
              <a:t>ll</a:t>
            </a:r>
            <a:r>
              <a:rPr lang="en-US" sz="1200" i="1" kern="1200" dirty="0" smtClean="0">
                <a:solidFill>
                  <a:schemeClr val="tx1"/>
                </a:solidFill>
                <a:latin typeface="+mn-lt"/>
                <a:ea typeface="+mn-ea"/>
                <a:cs typeface="+mn-cs"/>
              </a:rPr>
              <a:t> have, diminish the likelihood of planting tree.</a:t>
            </a:r>
            <a:endParaRPr lang="en-IN"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Distribution of landholding as a graph!+distribution of landholding ²</a:t>
            </a:r>
            <a:endParaRPr lang="en-IN"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Religion can perhaps capture location –traditions, lifestyle</a:t>
            </a:r>
            <a:endParaRPr lang="en-IN"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Muslims –Ramadan// </a:t>
            </a:r>
            <a:endParaRPr lang="en-IN"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Might be tend to be localized in region,</a:t>
            </a:r>
            <a:endParaRPr lang="en-IN"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Could be </a:t>
            </a:r>
            <a:r>
              <a:rPr lang="en-US" sz="1200" i="1" kern="1200" dirty="0" err="1" smtClean="0">
                <a:solidFill>
                  <a:schemeClr val="tx1"/>
                </a:solidFill>
                <a:latin typeface="+mn-lt"/>
                <a:ea typeface="+mn-ea"/>
                <a:cs typeface="+mn-cs"/>
              </a:rPr>
              <a:t>bc</a:t>
            </a:r>
            <a:endParaRPr lang="en-IN"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The older are less likely to plant tree in terms of Water and Soil Conservations ( – will get less innovation</a:t>
            </a:r>
            <a:endParaRPr lang="en-IN"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endParaRPr lang="en-IN"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We don’t exactly know which type of tree were planted ----write down questions</a:t>
            </a:r>
            <a:endParaRPr lang="en-IN"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Some more adoption model can be done per tree types.</a:t>
            </a:r>
            <a:endParaRPr lang="en-IN"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a:t>
            </a:r>
            <a:r>
              <a:rPr lang="en-US" sz="1200" i="1" kern="1200" dirty="0" err="1" smtClean="0">
                <a:solidFill>
                  <a:schemeClr val="tx1"/>
                </a:solidFill>
                <a:latin typeface="+mn-lt"/>
                <a:ea typeface="+mn-ea"/>
                <a:cs typeface="+mn-cs"/>
              </a:rPr>
              <a:t>treefruit</a:t>
            </a:r>
            <a:r>
              <a:rPr lang="en-US" sz="1200" i="1" kern="1200" dirty="0" smtClean="0">
                <a:solidFill>
                  <a:schemeClr val="tx1"/>
                </a:solidFill>
                <a:latin typeface="+mn-lt"/>
                <a:ea typeface="+mn-ea"/>
                <a:cs typeface="+mn-cs"/>
              </a:rPr>
              <a:t> adoption model will be done, happy to hear </a:t>
            </a:r>
            <a:r>
              <a:rPr lang="en-US" sz="1200" i="1" kern="1200" dirty="0" err="1" smtClean="0">
                <a:solidFill>
                  <a:schemeClr val="tx1"/>
                </a:solidFill>
                <a:latin typeface="+mn-lt"/>
                <a:ea typeface="+mn-ea"/>
                <a:cs typeface="+mn-cs"/>
              </a:rPr>
              <a:t>sugg</a:t>
            </a:r>
            <a:r>
              <a:rPr lang="en-US" sz="1200" i="1" kern="1200" dirty="0" smtClean="0">
                <a:solidFill>
                  <a:schemeClr val="tx1"/>
                </a:solidFill>
                <a:latin typeface="+mn-lt"/>
                <a:ea typeface="+mn-ea"/>
                <a:cs typeface="+mn-cs"/>
              </a:rPr>
              <a:t>)</a:t>
            </a:r>
            <a:endParaRPr lang="en-IN"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E1F02CD6-131E-463B-B6DA-0B4D9E9FE055}" type="slidenum">
              <a:rPr lang="en-US" smtClean="0"/>
              <a:pPr/>
              <a:t>28</a:t>
            </a:fld>
            <a:endParaRPr lang="en-US"/>
          </a:p>
        </p:txBody>
      </p:sp>
    </p:spTree>
    <p:extLst>
      <p:ext uri="{BB962C8B-B14F-4D97-AF65-F5344CB8AC3E}">
        <p14:creationId xmlns:p14="http://schemas.microsoft.com/office/powerpoint/2010/main" xmlns="" val="18675312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i="1" kern="1200" dirty="0" smtClean="0">
                <a:solidFill>
                  <a:schemeClr val="tx1"/>
                </a:solidFill>
                <a:latin typeface="+mn-lt"/>
                <a:ea typeface="+mn-ea"/>
                <a:cs typeface="+mn-cs"/>
              </a:rPr>
              <a:t>Concrete house and metal roof are indicators of welfare – these are not correlated</a:t>
            </a:r>
            <a:endParaRPr lang="en-IN"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Poor </a:t>
            </a:r>
            <a:r>
              <a:rPr lang="en-US" sz="1200" i="1" kern="1200" dirty="0" err="1" smtClean="0">
                <a:solidFill>
                  <a:schemeClr val="tx1"/>
                </a:solidFill>
                <a:latin typeface="+mn-lt"/>
                <a:ea typeface="+mn-ea"/>
                <a:cs typeface="+mn-cs"/>
              </a:rPr>
              <a:t>hh</a:t>
            </a:r>
            <a:r>
              <a:rPr lang="en-US" sz="1200" i="1" kern="1200" dirty="0" smtClean="0">
                <a:solidFill>
                  <a:schemeClr val="tx1"/>
                </a:solidFill>
                <a:latin typeface="+mn-lt"/>
                <a:ea typeface="+mn-ea"/>
                <a:cs typeface="+mn-cs"/>
              </a:rPr>
              <a:t> are more likely to use the SWC techniques: these are </a:t>
            </a:r>
            <a:r>
              <a:rPr lang="en-US" sz="1200" i="1" kern="1200" dirty="0" err="1" smtClean="0">
                <a:solidFill>
                  <a:schemeClr val="tx1"/>
                </a:solidFill>
                <a:latin typeface="+mn-lt"/>
                <a:ea typeface="+mn-ea"/>
                <a:cs typeface="+mn-cs"/>
              </a:rPr>
              <a:t>usally</a:t>
            </a:r>
            <a:r>
              <a:rPr lang="en-US" sz="1200" i="1" kern="1200" dirty="0" smtClean="0">
                <a:solidFill>
                  <a:schemeClr val="tx1"/>
                </a:solidFill>
                <a:latin typeface="+mn-lt"/>
                <a:ea typeface="+mn-ea"/>
                <a:cs typeface="+mn-cs"/>
              </a:rPr>
              <a:t> people that don’t have capital to invest in other type of SWC </a:t>
            </a:r>
            <a:r>
              <a:rPr lang="en-US" sz="1200" i="1" kern="1200" dirty="0" err="1" smtClean="0">
                <a:solidFill>
                  <a:schemeClr val="tx1"/>
                </a:solidFill>
                <a:latin typeface="+mn-lt"/>
                <a:ea typeface="+mn-ea"/>
                <a:cs typeface="+mn-cs"/>
              </a:rPr>
              <a:t>techn</a:t>
            </a:r>
            <a:r>
              <a:rPr lang="en-US" sz="1200" i="1" kern="1200" dirty="0" smtClean="0">
                <a:solidFill>
                  <a:schemeClr val="tx1"/>
                </a:solidFill>
                <a:latin typeface="+mn-lt"/>
                <a:ea typeface="+mn-ea"/>
                <a:cs typeface="+mn-cs"/>
              </a:rPr>
              <a:t> / to survive</a:t>
            </a:r>
            <a:endParaRPr lang="en-IN" sz="1200" kern="1200" dirty="0" smtClean="0">
              <a:solidFill>
                <a:schemeClr val="tx1"/>
              </a:solidFill>
              <a:latin typeface="+mn-lt"/>
              <a:ea typeface="+mn-ea"/>
              <a:cs typeface="+mn-cs"/>
            </a:endParaRPr>
          </a:p>
          <a:p>
            <a:r>
              <a:rPr lang="en-US" sz="1200" i="1" kern="1200" dirty="0" err="1" smtClean="0">
                <a:solidFill>
                  <a:schemeClr val="tx1"/>
                </a:solidFill>
                <a:latin typeface="+mn-lt"/>
                <a:ea typeface="+mn-ea"/>
                <a:cs typeface="+mn-cs"/>
              </a:rPr>
              <a:t>HireLabor</a:t>
            </a:r>
            <a:r>
              <a:rPr lang="en-US" sz="1200" i="1" kern="1200" dirty="0" smtClean="0">
                <a:solidFill>
                  <a:schemeClr val="tx1"/>
                </a:solidFill>
                <a:latin typeface="+mn-lt"/>
                <a:ea typeface="+mn-ea"/>
                <a:cs typeface="+mn-cs"/>
              </a:rPr>
              <a:t>—the opposite for the pumps (solution for rich) </a:t>
            </a:r>
            <a:r>
              <a:rPr lang="en-US" sz="1200" i="1" kern="1200" dirty="0" smtClean="0">
                <a:solidFill>
                  <a:schemeClr val="tx1"/>
                </a:solidFill>
                <a:latin typeface="+mn-lt"/>
                <a:ea typeface="+mn-ea"/>
                <a:cs typeface="+mn-cs"/>
                <a:sym typeface="Wingdings"/>
              </a:rPr>
              <a:t></a:t>
            </a:r>
            <a:r>
              <a:rPr lang="en-US" sz="1200" i="1" kern="1200" dirty="0" smtClean="0">
                <a:solidFill>
                  <a:schemeClr val="tx1"/>
                </a:solidFill>
                <a:latin typeface="+mn-lt"/>
                <a:ea typeface="+mn-ea"/>
                <a:cs typeface="+mn-cs"/>
              </a:rPr>
              <a:t>here less likely if rich to SWC</a:t>
            </a:r>
            <a:endParaRPr lang="en-IN"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 </a:t>
            </a:r>
            <a:endParaRPr lang="en-IN"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Landholding: very small farmers in term of land and bigger one (but start increasing after 10 (relevant range including our farmers) therefore we taking it </a:t>
            </a:r>
            <a:r>
              <a:rPr lang="en-US" sz="1200" i="1" kern="1200" dirty="0" err="1" smtClean="0">
                <a:solidFill>
                  <a:schemeClr val="tx1"/>
                </a:solidFill>
                <a:latin typeface="+mn-lt"/>
                <a:ea typeface="+mn-ea"/>
                <a:cs typeface="+mn-cs"/>
              </a:rPr>
              <a:t>ou</a:t>
            </a:r>
            <a:r>
              <a:rPr lang="en-US" sz="1200" i="1" kern="1200" dirty="0" smtClean="0">
                <a:solidFill>
                  <a:schemeClr val="tx1"/>
                </a:solidFill>
                <a:latin typeface="+mn-lt"/>
                <a:ea typeface="+mn-ea"/>
                <a:cs typeface="+mn-cs"/>
              </a:rPr>
              <a:t>!==&gt;switch to next model</a:t>
            </a:r>
            <a:endParaRPr lang="en-IN"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Market= =&gt;further away you are from market the more likely </a:t>
            </a:r>
            <a:endParaRPr lang="en-IN"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Poorer one are the one further from market</a:t>
            </a:r>
          </a:p>
          <a:p>
            <a:r>
              <a:rPr lang="en-US" sz="1200" i="1" kern="1200" dirty="0" smtClean="0">
                <a:solidFill>
                  <a:schemeClr val="tx1"/>
                </a:solidFill>
                <a:latin typeface="+mn-lt"/>
                <a:ea typeface="+mn-ea"/>
                <a:cs typeface="+mn-cs"/>
              </a:rPr>
              <a:t>How they interpret the </a:t>
            </a:r>
            <a:r>
              <a:rPr lang="en-US" sz="1200" i="1" kern="1200" dirty="0" err="1" smtClean="0">
                <a:solidFill>
                  <a:schemeClr val="tx1"/>
                </a:solidFill>
                <a:latin typeface="+mn-lt"/>
                <a:ea typeface="+mn-ea"/>
                <a:cs typeface="+mn-cs"/>
              </a:rPr>
              <a:t>parameters?to</a:t>
            </a:r>
            <a:r>
              <a:rPr lang="en-US" sz="1200" i="1" kern="1200" dirty="0" smtClean="0">
                <a:solidFill>
                  <a:schemeClr val="tx1"/>
                </a:solidFill>
                <a:latin typeface="+mn-lt"/>
                <a:ea typeface="+mn-ea"/>
                <a:cs typeface="+mn-cs"/>
              </a:rPr>
              <a:t> improve my model</a:t>
            </a:r>
            <a:endParaRPr lang="en-IN"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sym typeface="Wingdings"/>
              </a:rPr>
              <a:t></a:t>
            </a:r>
            <a:r>
              <a:rPr lang="en-US" sz="1200" i="1" kern="1200" dirty="0" smtClean="0">
                <a:solidFill>
                  <a:schemeClr val="tx1"/>
                </a:solidFill>
                <a:latin typeface="+mn-lt"/>
                <a:ea typeface="+mn-ea"/>
                <a:cs typeface="+mn-cs"/>
              </a:rPr>
              <a:t>have a sane explanation to show that you think it is realistic</a:t>
            </a:r>
            <a:endParaRPr lang="en-IN"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 </a:t>
            </a:r>
            <a:endParaRPr lang="en-IN"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The more fragmented your farm is, the more likely you implement SWC </a:t>
            </a:r>
            <a:r>
              <a:rPr lang="en-US" sz="1200" i="1" kern="1200" dirty="0" err="1" smtClean="0">
                <a:solidFill>
                  <a:schemeClr val="tx1"/>
                </a:solidFill>
                <a:latin typeface="+mn-lt"/>
                <a:ea typeface="+mn-ea"/>
                <a:cs typeface="+mn-cs"/>
              </a:rPr>
              <a:t>techn</a:t>
            </a:r>
            <a:endParaRPr lang="en-IN"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Collective techniques-makes sense if the most people do it.</a:t>
            </a:r>
            <a:endParaRPr lang="en-IN"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If more plot, it is most likely that -at least one of their field fall into SWC </a:t>
            </a:r>
            <a:r>
              <a:rPr lang="en-US" sz="1200" i="1" kern="1200" dirty="0" err="1" smtClean="0">
                <a:solidFill>
                  <a:schemeClr val="tx1"/>
                </a:solidFill>
                <a:latin typeface="+mn-lt"/>
                <a:ea typeface="+mn-ea"/>
                <a:cs typeface="+mn-cs"/>
              </a:rPr>
              <a:t>techn</a:t>
            </a:r>
            <a:r>
              <a:rPr lang="en-US" sz="1200" i="1" kern="1200" dirty="0" smtClean="0">
                <a:solidFill>
                  <a:schemeClr val="tx1"/>
                </a:solidFill>
                <a:latin typeface="+mn-lt"/>
                <a:ea typeface="+mn-ea"/>
                <a:cs typeface="+mn-cs"/>
              </a:rPr>
              <a:t>.</a:t>
            </a:r>
            <a:endParaRPr lang="en-IN"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Refers to the similarity analysis that N3 has produced. They have shown that land fragmentation (plot spread all around) is highly correlated with population dynamic of the area, and it is mainly around </a:t>
            </a:r>
            <a:r>
              <a:rPr lang="en-US" sz="1200" i="1" kern="1200" dirty="0" err="1" smtClean="0">
                <a:solidFill>
                  <a:schemeClr val="tx1"/>
                </a:solidFill>
                <a:latin typeface="+mn-lt"/>
                <a:ea typeface="+mn-ea"/>
                <a:cs typeface="+mn-cs"/>
              </a:rPr>
              <a:t>Tana</a:t>
            </a:r>
            <a:r>
              <a:rPr lang="en-US" sz="1200" i="1" kern="1200" dirty="0" smtClean="0">
                <a:solidFill>
                  <a:schemeClr val="tx1"/>
                </a:solidFill>
                <a:latin typeface="+mn-lt"/>
                <a:ea typeface="+mn-ea"/>
                <a:cs typeface="+mn-cs"/>
              </a:rPr>
              <a:t> Lake (where area is the most intensive). Therefore it is likely that this variable refers to the specificity of the area.(spatial)</a:t>
            </a:r>
            <a:r>
              <a:rPr lang="en-US" sz="1200" i="1" kern="1200" dirty="0" smtClean="0">
                <a:solidFill>
                  <a:schemeClr val="tx1"/>
                </a:solidFill>
                <a:latin typeface="+mn-lt"/>
                <a:ea typeface="+mn-ea"/>
                <a:cs typeface="+mn-cs"/>
                <a:sym typeface="Wingdings"/>
              </a:rPr>
              <a:t></a:t>
            </a:r>
            <a:r>
              <a:rPr lang="en-US" sz="1200" i="1" kern="1200" dirty="0" smtClean="0">
                <a:solidFill>
                  <a:schemeClr val="tx1"/>
                </a:solidFill>
                <a:latin typeface="+mn-lt"/>
                <a:ea typeface="+mn-ea"/>
                <a:cs typeface="+mn-cs"/>
              </a:rPr>
              <a:t>do not means we should increase land fragmentation</a:t>
            </a:r>
            <a:endParaRPr lang="en-IN"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Intensified agriculture (highly fragmented and high population).</a:t>
            </a:r>
            <a:endParaRPr lang="en-IN"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 </a:t>
            </a:r>
            <a:endParaRPr lang="en-IN"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71 </a:t>
            </a:r>
            <a:r>
              <a:rPr lang="en-US" sz="1200" i="1" kern="1200" dirty="0" err="1" smtClean="0">
                <a:solidFill>
                  <a:schemeClr val="tx1"/>
                </a:solidFill>
                <a:latin typeface="+mn-lt"/>
                <a:ea typeface="+mn-ea"/>
                <a:cs typeface="+mn-cs"/>
              </a:rPr>
              <a:t>hh</a:t>
            </a:r>
            <a:r>
              <a:rPr lang="en-US" sz="1200" i="1" kern="1200" dirty="0" smtClean="0">
                <a:solidFill>
                  <a:schemeClr val="tx1"/>
                </a:solidFill>
                <a:latin typeface="+mn-lt"/>
                <a:ea typeface="+mn-ea"/>
                <a:cs typeface="+mn-cs"/>
              </a:rPr>
              <a:t> implemented </a:t>
            </a:r>
            <a:r>
              <a:rPr lang="en-US" sz="1200" i="1" kern="1200" dirty="0" err="1" smtClean="0">
                <a:solidFill>
                  <a:schemeClr val="tx1"/>
                </a:solidFill>
                <a:latin typeface="+mn-lt"/>
                <a:ea typeface="+mn-ea"/>
                <a:cs typeface="+mn-cs"/>
              </a:rPr>
              <a:t>soilconserv</a:t>
            </a:r>
            <a:r>
              <a:rPr lang="en-US" sz="1200" i="1" kern="1200" dirty="0" smtClean="0">
                <a:solidFill>
                  <a:schemeClr val="tx1"/>
                </a:solidFill>
                <a:latin typeface="+mn-lt"/>
                <a:ea typeface="+mn-ea"/>
                <a:cs typeface="+mn-cs"/>
              </a:rPr>
              <a:t> bin – (location </a:t>
            </a:r>
            <a:r>
              <a:rPr lang="en-US" sz="1200" i="1" kern="1200" dirty="0" err="1" smtClean="0">
                <a:solidFill>
                  <a:schemeClr val="tx1"/>
                </a:solidFill>
                <a:latin typeface="+mn-lt"/>
                <a:ea typeface="+mn-ea"/>
                <a:cs typeface="+mn-cs"/>
              </a:rPr>
              <a:t>va</a:t>
            </a:r>
            <a:r>
              <a:rPr lang="en-US" sz="1200" i="1" kern="1200" dirty="0" smtClean="0">
                <a:solidFill>
                  <a:schemeClr val="tx1"/>
                </a:solidFill>
                <a:latin typeface="+mn-lt"/>
                <a:ea typeface="+mn-ea"/>
                <a:cs typeface="+mn-cs"/>
              </a:rPr>
              <a:t> too)</a:t>
            </a:r>
            <a:endParaRPr lang="en-IN"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 </a:t>
            </a:r>
            <a:endParaRPr lang="en-IN"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So we </a:t>
            </a:r>
            <a:r>
              <a:rPr lang="en-US" sz="1200" i="1" kern="1200" dirty="0" err="1" smtClean="0">
                <a:solidFill>
                  <a:schemeClr val="tx1"/>
                </a:solidFill>
                <a:latin typeface="+mn-lt"/>
                <a:ea typeface="+mn-ea"/>
                <a:cs typeface="+mn-cs"/>
              </a:rPr>
              <a:t>ll</a:t>
            </a:r>
            <a:r>
              <a:rPr lang="en-US" sz="1200" i="1" kern="1200" dirty="0" smtClean="0">
                <a:solidFill>
                  <a:schemeClr val="tx1"/>
                </a:solidFill>
                <a:latin typeface="+mn-lt"/>
                <a:ea typeface="+mn-ea"/>
                <a:cs typeface="+mn-cs"/>
              </a:rPr>
              <a:t> look at map where on average 5-8plot –map will be used to locate the area </a:t>
            </a:r>
            <a:endParaRPr lang="en-IN"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--poorer from market &amp; aid</a:t>
            </a:r>
            <a:endParaRPr lang="en-IN"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 </a:t>
            </a:r>
            <a:endParaRPr lang="en-IN"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71 </a:t>
            </a:r>
            <a:r>
              <a:rPr lang="en-US" sz="1200" i="1" kern="1200" dirty="0" err="1" smtClean="0">
                <a:solidFill>
                  <a:schemeClr val="tx1"/>
                </a:solidFill>
                <a:latin typeface="+mn-lt"/>
                <a:ea typeface="+mn-ea"/>
                <a:cs typeface="+mn-cs"/>
              </a:rPr>
              <a:t>hh</a:t>
            </a:r>
            <a:r>
              <a:rPr lang="en-US" sz="1200" i="1" kern="1200" dirty="0" smtClean="0">
                <a:solidFill>
                  <a:schemeClr val="tx1"/>
                </a:solidFill>
                <a:latin typeface="+mn-lt"/>
                <a:ea typeface="+mn-ea"/>
                <a:cs typeface="+mn-cs"/>
              </a:rPr>
              <a:t> implemented </a:t>
            </a:r>
            <a:r>
              <a:rPr lang="en-US" sz="1200" i="1" kern="1200" dirty="0" err="1" smtClean="0">
                <a:solidFill>
                  <a:schemeClr val="tx1"/>
                </a:solidFill>
                <a:latin typeface="+mn-lt"/>
                <a:ea typeface="+mn-ea"/>
                <a:cs typeface="+mn-cs"/>
              </a:rPr>
              <a:t>soilconserv</a:t>
            </a:r>
            <a:r>
              <a:rPr lang="en-US" sz="1200" i="1" kern="1200" dirty="0" smtClean="0">
                <a:solidFill>
                  <a:schemeClr val="tx1"/>
                </a:solidFill>
                <a:latin typeface="+mn-lt"/>
                <a:ea typeface="+mn-ea"/>
                <a:cs typeface="+mn-cs"/>
              </a:rPr>
              <a:t> bin – (location </a:t>
            </a:r>
            <a:r>
              <a:rPr lang="en-US" sz="1200" i="1" kern="1200" dirty="0" err="1" smtClean="0">
                <a:solidFill>
                  <a:schemeClr val="tx1"/>
                </a:solidFill>
                <a:latin typeface="+mn-lt"/>
                <a:ea typeface="+mn-ea"/>
                <a:cs typeface="+mn-cs"/>
              </a:rPr>
              <a:t>va</a:t>
            </a:r>
            <a:r>
              <a:rPr lang="en-US" sz="1200" i="1" kern="1200" dirty="0" smtClean="0">
                <a:solidFill>
                  <a:schemeClr val="tx1"/>
                </a:solidFill>
                <a:latin typeface="+mn-lt"/>
                <a:ea typeface="+mn-ea"/>
                <a:cs typeface="+mn-cs"/>
              </a:rPr>
              <a:t> too)</a:t>
            </a:r>
            <a:endParaRPr lang="en-IN"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 </a:t>
            </a:r>
            <a:endParaRPr lang="en-IN"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So we </a:t>
            </a:r>
            <a:r>
              <a:rPr lang="en-US" sz="1200" i="1" kern="1200" dirty="0" err="1" smtClean="0">
                <a:solidFill>
                  <a:schemeClr val="tx1"/>
                </a:solidFill>
                <a:latin typeface="+mn-lt"/>
                <a:ea typeface="+mn-ea"/>
                <a:cs typeface="+mn-cs"/>
              </a:rPr>
              <a:t>ll</a:t>
            </a:r>
            <a:r>
              <a:rPr lang="en-US" sz="1200" i="1" kern="1200" dirty="0" smtClean="0">
                <a:solidFill>
                  <a:schemeClr val="tx1"/>
                </a:solidFill>
                <a:latin typeface="+mn-lt"/>
                <a:ea typeface="+mn-ea"/>
                <a:cs typeface="+mn-cs"/>
              </a:rPr>
              <a:t> look at map where on average 5-8plot –map will be used to locate the area </a:t>
            </a:r>
            <a:endParaRPr lang="en-IN"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--poorer from market &amp; aid</a:t>
            </a:r>
            <a:endParaRPr lang="en-IN"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 </a:t>
            </a:r>
            <a:endParaRPr lang="en-IN" sz="1200" kern="1200" dirty="0" smtClean="0">
              <a:solidFill>
                <a:schemeClr val="tx1"/>
              </a:solidFill>
              <a:latin typeface="+mn-lt"/>
              <a:ea typeface="+mn-ea"/>
              <a:cs typeface="+mn-cs"/>
            </a:endParaRPr>
          </a:p>
          <a:p>
            <a:endParaRPr lang="en-IN" dirty="0"/>
          </a:p>
        </p:txBody>
      </p:sp>
      <p:sp>
        <p:nvSpPr>
          <p:cNvPr id="4" name="Slide Number Placeholder 3"/>
          <p:cNvSpPr>
            <a:spLocks noGrp="1"/>
          </p:cNvSpPr>
          <p:nvPr>
            <p:ph type="sldNum" sz="quarter" idx="10"/>
          </p:nvPr>
        </p:nvSpPr>
        <p:spPr/>
        <p:txBody>
          <a:bodyPr/>
          <a:lstStyle/>
          <a:p>
            <a:fld id="{E1F02CD6-131E-463B-B6DA-0B4D9E9FE055}" type="slidenum">
              <a:rPr lang="en-US" smtClean="0"/>
              <a:pPr/>
              <a:t>29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Times New Roman" pitchFamily="18" charset="0"/>
                <a:cs typeface="Times New Roman" pitchFamily="18" charset="0"/>
              </a:rPr>
              <a:t>It aims to improve the resilience of rural livelihoods in the Ethiopian highlands through a landscape approach to rainwater management.</a:t>
            </a:r>
          </a:p>
          <a:p>
            <a:r>
              <a:rPr lang="en-US" dirty="0" smtClean="0">
                <a:latin typeface="Times New Roman" pitchFamily="18" charset="0"/>
                <a:cs typeface="Times New Roman" pitchFamily="18" charset="0"/>
              </a:rPr>
              <a:t>Water scarcity and land degradation strongly affect the livelihoods of millions of households in Sub-Saharan Africa. Water for agriculture – used to grow the food and feed that people and animals need – consumes 70 to 90% of the all water used in the region. To meet the needs of growing populations, we need to reverse land degradation and improve water productivity. We need to produce more food with less water.</a:t>
            </a:r>
          </a:p>
          <a:p>
            <a:r>
              <a:rPr lang="en-US" dirty="0" smtClean="0">
                <a:latin typeface="Times New Roman" pitchFamily="18" charset="0"/>
                <a:cs typeface="Times New Roman" pitchFamily="18" charset="0"/>
              </a:rPr>
              <a:t>One promising way to raise productivity and incomes and enhance resilience in the Ethiopian highlands is to better target or ‘match’ promising technologies (or whole strategies) with particular environments. This helps to overcome the limited success and impact of many past agricultural development efforts that often adopted ‘blanket’ approaches without sufficient understanding of local landscapes.</a:t>
            </a:r>
          </a:p>
          <a:p>
            <a:endParaRPr lang="en-IN" dirty="0"/>
          </a:p>
        </p:txBody>
      </p:sp>
      <p:sp>
        <p:nvSpPr>
          <p:cNvPr id="4" name="Slide Number Placeholder 3"/>
          <p:cNvSpPr>
            <a:spLocks noGrp="1"/>
          </p:cNvSpPr>
          <p:nvPr>
            <p:ph type="sldNum" sz="quarter" idx="10"/>
          </p:nvPr>
        </p:nvSpPr>
        <p:spPr/>
        <p:txBody>
          <a:bodyPr/>
          <a:lstStyle/>
          <a:p>
            <a:fld id="{E1F02CD6-131E-463B-B6DA-0B4D9E9FE055}"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err="1" smtClean="0"/>
              <a:t>Many</a:t>
            </a:r>
            <a:r>
              <a:rPr lang="fr-BE" dirty="0" smtClean="0"/>
              <a:t> options how to </a:t>
            </a:r>
            <a:r>
              <a:rPr lang="fr-BE" dirty="0" err="1" smtClean="0"/>
              <a:t>introduce</a:t>
            </a:r>
            <a:r>
              <a:rPr lang="fr-BE" dirty="0" smtClean="0"/>
              <a:t> socio </a:t>
            </a:r>
            <a:r>
              <a:rPr lang="fr-BE" dirty="0" err="1" smtClean="0"/>
              <a:t>economics</a:t>
            </a:r>
            <a:r>
              <a:rPr lang="fr-BE" dirty="0" smtClean="0"/>
              <a:t>:</a:t>
            </a:r>
            <a:r>
              <a:rPr lang="fr-BE" baseline="0" dirty="0" smtClean="0"/>
              <a:t> one </a:t>
            </a:r>
            <a:r>
              <a:rPr lang="fr-BE" baseline="0" dirty="0" err="1" smtClean="0"/>
              <a:t>is</a:t>
            </a:r>
            <a:r>
              <a:rPr lang="fr-BE" baseline="0" dirty="0" smtClean="0"/>
              <a:t> the </a:t>
            </a:r>
            <a:r>
              <a:rPr lang="fr-BE" baseline="0" dirty="0" err="1" smtClean="0"/>
              <a:t>WTAdoption</a:t>
            </a:r>
            <a:endParaRPr lang="en-US" dirty="0"/>
          </a:p>
        </p:txBody>
      </p:sp>
      <p:sp>
        <p:nvSpPr>
          <p:cNvPr id="4" name="Slide Number Placeholder 3"/>
          <p:cNvSpPr>
            <a:spLocks noGrp="1"/>
          </p:cNvSpPr>
          <p:nvPr>
            <p:ph type="sldNum" sz="quarter" idx="10"/>
          </p:nvPr>
        </p:nvSpPr>
        <p:spPr/>
        <p:txBody>
          <a:bodyPr/>
          <a:lstStyle/>
          <a:p>
            <a:fld id="{E1F02CD6-131E-463B-B6DA-0B4D9E9FE055}" type="slidenum">
              <a:rPr lang="en-US" smtClean="0"/>
              <a:pPr/>
              <a:t>5</a:t>
            </a:fld>
            <a:endParaRPr lang="en-US"/>
          </a:p>
        </p:txBody>
      </p:sp>
    </p:spTree>
    <p:extLst>
      <p:ext uri="{BB962C8B-B14F-4D97-AF65-F5344CB8AC3E}">
        <p14:creationId xmlns:p14="http://schemas.microsoft.com/office/powerpoint/2010/main" xmlns="" val="31774881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fr-BE" dirty="0" smtClean="0"/>
              <a:t>Variables have been </a:t>
            </a:r>
            <a:r>
              <a:rPr lang="fr-BE" dirty="0" err="1" smtClean="0"/>
              <a:t>collected</a:t>
            </a:r>
            <a:r>
              <a:rPr lang="fr-BE" dirty="0" smtClean="0"/>
              <a:t> </a:t>
            </a:r>
            <a:r>
              <a:rPr lang="fr-BE" dirty="0" err="1" smtClean="0"/>
              <a:t>at</a:t>
            </a:r>
            <a:r>
              <a:rPr lang="fr-BE" dirty="0" smtClean="0"/>
              <a:t> </a:t>
            </a:r>
            <a:r>
              <a:rPr lang="fr-BE" dirty="0" err="1" smtClean="0"/>
              <a:t>different</a:t>
            </a:r>
            <a:r>
              <a:rPr lang="fr-BE" dirty="0" smtClean="0"/>
              <a:t> </a:t>
            </a:r>
            <a:r>
              <a:rPr lang="fr-BE" dirty="0" err="1" smtClean="0"/>
              <a:t>scales</a:t>
            </a:r>
            <a:r>
              <a:rPr lang="fr-BE" dirty="0" smtClean="0"/>
              <a:t>-(</a:t>
            </a:r>
            <a:r>
              <a:rPr lang="fr-BE" dirty="0" err="1" smtClean="0"/>
              <a:t>such</a:t>
            </a:r>
            <a:r>
              <a:rPr lang="fr-BE" dirty="0" smtClean="0"/>
              <a:t> as)</a:t>
            </a:r>
          </a:p>
          <a:p>
            <a:endParaRPr lang="en-IN" dirty="0"/>
          </a:p>
        </p:txBody>
      </p:sp>
      <p:sp>
        <p:nvSpPr>
          <p:cNvPr id="4" name="Slide Number Placeholder 3"/>
          <p:cNvSpPr>
            <a:spLocks noGrp="1"/>
          </p:cNvSpPr>
          <p:nvPr>
            <p:ph type="sldNum" sz="quarter" idx="10"/>
          </p:nvPr>
        </p:nvSpPr>
        <p:spPr/>
        <p:txBody>
          <a:bodyPr/>
          <a:lstStyle/>
          <a:p>
            <a:fld id="{E1F02CD6-131E-463B-B6DA-0B4D9E9FE055}"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BE" dirty="0" smtClean="0"/>
              <a:t>*</a:t>
            </a:r>
            <a:r>
              <a:rPr lang="fr-BE" dirty="0" err="1" smtClean="0"/>
              <a:t>Need</a:t>
            </a:r>
            <a:r>
              <a:rPr lang="fr-BE" dirty="0" smtClean="0"/>
              <a:t> </a:t>
            </a:r>
            <a:r>
              <a:rPr lang="fr-BE" dirty="0" err="1" smtClean="0"/>
              <a:t>some</a:t>
            </a:r>
            <a:r>
              <a:rPr lang="fr-BE" dirty="0" smtClean="0"/>
              <a:t> more correction- </a:t>
            </a:r>
            <a:r>
              <a:rPr lang="fr-BE" dirty="0" err="1" smtClean="0"/>
              <a:t>will</a:t>
            </a:r>
            <a:r>
              <a:rPr lang="fr-BE" dirty="0" smtClean="0"/>
              <a:t> </a:t>
            </a:r>
            <a:r>
              <a:rPr lang="fr-BE" dirty="0" err="1" smtClean="0"/>
              <a:t>be</a:t>
            </a:r>
            <a:r>
              <a:rPr lang="fr-BE" dirty="0" smtClean="0"/>
              <a:t> </a:t>
            </a:r>
            <a:r>
              <a:rPr lang="fr-BE" dirty="0" err="1" smtClean="0"/>
              <a:t>mapped</a:t>
            </a:r>
            <a:endParaRPr lang="fr-BE"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BE" dirty="0" smtClean="0"/>
              <a:t>*</a:t>
            </a:r>
            <a:r>
              <a:rPr lang="fr-BE" dirty="0" err="1" smtClean="0"/>
              <a:t>Compared</a:t>
            </a:r>
            <a:r>
              <a:rPr lang="fr-BE" dirty="0" smtClean="0"/>
              <a:t> to the Nile </a:t>
            </a:r>
            <a:r>
              <a:rPr lang="fr-BE" dirty="0" err="1" smtClean="0"/>
              <a:t>project</a:t>
            </a:r>
            <a:r>
              <a:rPr lang="fr-BE" dirty="0" smtClean="0"/>
              <a:t> </a:t>
            </a:r>
            <a:r>
              <a:rPr lang="fr-BE" dirty="0" err="1" smtClean="0"/>
              <a:t>this</a:t>
            </a:r>
            <a:r>
              <a:rPr lang="fr-BE" dirty="0" smtClean="0"/>
              <a:t> Data Set uses a </a:t>
            </a:r>
            <a:r>
              <a:rPr lang="fr-BE" dirty="0" err="1" smtClean="0"/>
              <a:t>bigger</a:t>
            </a:r>
            <a:r>
              <a:rPr lang="fr-BE" dirty="0" smtClean="0"/>
              <a:t> </a:t>
            </a:r>
            <a:r>
              <a:rPr lang="fr-BE" dirty="0" err="1" smtClean="0"/>
              <a:t>boundery</a:t>
            </a:r>
            <a:r>
              <a:rPr lang="fr-BE" dirty="0" smtClean="0"/>
              <a:t>. </a:t>
            </a:r>
            <a:r>
              <a:rPr lang="fr-BE" dirty="0" err="1" smtClean="0"/>
              <a:t>Indeed</a:t>
            </a:r>
            <a:r>
              <a:rPr lang="fr-BE" dirty="0" smtClean="0"/>
              <a:t> </a:t>
            </a:r>
            <a:r>
              <a:rPr lang="fr-BE" dirty="0" err="1" smtClean="0"/>
              <a:t>it</a:t>
            </a:r>
            <a:r>
              <a:rPr lang="fr-BE" dirty="0" smtClean="0"/>
              <a:t> </a:t>
            </a:r>
            <a:r>
              <a:rPr lang="fr-BE" dirty="0" err="1" smtClean="0"/>
              <a:t>includes</a:t>
            </a:r>
            <a:r>
              <a:rPr lang="fr-BE" dirty="0" smtClean="0"/>
              <a:t> </a:t>
            </a:r>
            <a:r>
              <a:rPr lang="fr-BE" dirty="0" err="1" smtClean="0"/>
              <a:t>Tigray</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BE" dirty="0" smtClean="0"/>
          </a:p>
          <a:p>
            <a:endParaRPr lang="en-IN" dirty="0"/>
          </a:p>
        </p:txBody>
      </p:sp>
      <p:sp>
        <p:nvSpPr>
          <p:cNvPr id="4" name="Slide Number Placeholder 3"/>
          <p:cNvSpPr>
            <a:spLocks noGrp="1"/>
          </p:cNvSpPr>
          <p:nvPr>
            <p:ph type="sldNum" sz="quarter" idx="10"/>
          </p:nvPr>
        </p:nvSpPr>
        <p:spPr/>
        <p:txBody>
          <a:bodyPr/>
          <a:lstStyle/>
          <a:p>
            <a:fld id="{E1F02CD6-131E-463B-B6DA-0B4D9E9FE055}"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r>
              <a:rPr lang="en-US" sz="1200" kern="1200" dirty="0" smtClean="0">
                <a:solidFill>
                  <a:schemeClr val="tx1"/>
                </a:solidFill>
                <a:latin typeface="+mn-lt"/>
                <a:ea typeface="+mn-ea"/>
                <a:cs typeface="+mn-cs"/>
              </a:rPr>
              <a:t>Over 90% of the labor is provided by the own household and less than 10% is hired outside the household. The task that requires the most labor are post-harvesting, weeding and harvesting. </a:t>
            </a:r>
            <a:endParaRPr lang="en-IN" sz="1200" kern="1200" dirty="0" smtClean="0">
              <a:solidFill>
                <a:schemeClr val="tx1"/>
              </a:solidFill>
              <a:latin typeface="+mn-lt"/>
              <a:ea typeface="+mn-ea"/>
              <a:cs typeface="+mn-cs"/>
            </a:endParaRPr>
          </a:p>
          <a:p>
            <a:r>
              <a:rPr lang="en-US" dirty="0" smtClean="0"/>
              <a:t>-Off-farm jobs, the trend depends on the season. Indeed, more individual have a job outside the farm during </a:t>
            </a:r>
            <a:r>
              <a:rPr lang="en-US" dirty="0" err="1" smtClean="0"/>
              <a:t>Meher</a:t>
            </a:r>
            <a:r>
              <a:rPr lang="en-US" dirty="0" smtClean="0"/>
              <a:t> (305 persons) than during </a:t>
            </a:r>
            <a:r>
              <a:rPr lang="en-US" dirty="0" err="1" smtClean="0"/>
              <a:t>Belg</a:t>
            </a:r>
            <a:r>
              <a:rPr lang="en-US" dirty="0" smtClean="0"/>
              <a:t> (205 persons). </a:t>
            </a:r>
            <a:endParaRPr lang="en-IN" dirty="0"/>
          </a:p>
        </p:txBody>
      </p:sp>
      <p:sp>
        <p:nvSpPr>
          <p:cNvPr id="4" name="Slide Number Placeholder 3"/>
          <p:cNvSpPr>
            <a:spLocks noGrp="1"/>
          </p:cNvSpPr>
          <p:nvPr>
            <p:ph type="sldNum" sz="quarter" idx="10"/>
          </p:nvPr>
        </p:nvSpPr>
        <p:spPr/>
        <p:txBody>
          <a:bodyPr/>
          <a:lstStyle/>
          <a:p>
            <a:fld id="{E1F02CD6-131E-463B-B6DA-0B4D9E9FE055}" type="slidenum">
              <a:rPr lang="en-US" smtClean="0"/>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1F02CD6-131E-463B-B6DA-0B4D9E9FE055}" type="slidenum">
              <a:rPr lang="en-US" smtClean="0"/>
              <a:pPr/>
              <a:t>10</a:t>
            </a:fld>
            <a:endParaRPr lang="en-US"/>
          </a:p>
        </p:txBody>
      </p:sp>
    </p:spTree>
    <p:extLst>
      <p:ext uri="{BB962C8B-B14F-4D97-AF65-F5344CB8AC3E}">
        <p14:creationId xmlns:p14="http://schemas.microsoft.com/office/powerpoint/2010/main" xmlns="" val="16233021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only 7.60% have a type of water storage structure and 0.90% have  two water storage structures</a:t>
            </a:r>
          </a:p>
          <a:p>
            <a:r>
              <a:rPr lang="en-US" sz="1200" kern="1200" dirty="0" smtClean="0">
                <a:solidFill>
                  <a:schemeClr val="tx1"/>
                </a:solidFill>
                <a:latin typeface="+mn-lt"/>
                <a:ea typeface="+mn-ea"/>
                <a:cs typeface="+mn-cs"/>
              </a:rPr>
              <a:t>-. We will consider two categories of water storage structure: the ex-situ water harvesting consisting of: pond or lake, </a:t>
            </a:r>
            <a:r>
              <a:rPr lang="en-US" sz="1200" kern="1200" dirty="0" err="1" smtClean="0">
                <a:solidFill>
                  <a:schemeClr val="tx1"/>
                </a:solidFill>
                <a:latin typeface="+mn-lt"/>
                <a:ea typeface="+mn-ea"/>
                <a:cs typeface="+mn-cs"/>
              </a:rPr>
              <a:t>mirco</a:t>
            </a:r>
            <a:r>
              <a:rPr lang="en-US" sz="1200" kern="1200" dirty="0" smtClean="0">
                <a:solidFill>
                  <a:schemeClr val="tx1"/>
                </a:solidFill>
                <a:latin typeface="+mn-lt"/>
                <a:ea typeface="+mn-ea"/>
                <a:cs typeface="+mn-cs"/>
              </a:rPr>
              <a:t> reservoir, barrel, </a:t>
            </a:r>
            <a:r>
              <a:rPr lang="en-US" sz="1200" kern="1200" dirty="0" err="1" smtClean="0">
                <a:solidFill>
                  <a:schemeClr val="tx1"/>
                </a:solidFill>
                <a:latin typeface="+mn-lt"/>
                <a:ea typeface="+mn-ea"/>
                <a:cs typeface="+mn-cs"/>
              </a:rPr>
              <a:t>citern</a:t>
            </a:r>
            <a:r>
              <a:rPr lang="en-US" sz="1200" kern="1200" dirty="0" smtClean="0">
                <a:solidFill>
                  <a:schemeClr val="tx1"/>
                </a:solidFill>
                <a:latin typeface="+mn-lt"/>
                <a:ea typeface="+mn-ea"/>
                <a:cs typeface="+mn-cs"/>
              </a:rPr>
              <a:t>, dam; and representing 60% of the storages,  the boreholes (both hand-dug and drilled). </a:t>
            </a:r>
            <a:endParaRPr lang="en-IN"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a:t>
            </a:r>
            <a:r>
              <a:rPr lang="en-US" sz="1200" dirty="0" smtClean="0">
                <a:solidFill>
                  <a:schemeClr val="accent2">
                    <a:lumMod val="75000"/>
                  </a:schemeClr>
                </a:solidFill>
              </a:rPr>
              <a:t>Water storage structures are mainly used to water livestock,  irrigate gardens and crops and then for drinking purposes. Ponds/Lakes are the most common storage structure aimed at watering livestock followed by borehole/well. It can be observed that hand-dug boreholes are solely used to irrigate crops. </a:t>
            </a:r>
            <a:r>
              <a:rPr lang="en-US" sz="1200" smtClean="0">
                <a:solidFill>
                  <a:schemeClr val="accent2">
                    <a:lumMod val="75000"/>
                  </a:schemeClr>
                </a:solidFill>
              </a:rPr>
              <a:t>Wells are the principal structure that store drinking water; hand-dug boreholes are used mainly only to water livestock and after for drinking water whereas drilled wells is equally used for both purpose</a:t>
            </a:r>
            <a:endParaRPr lang="en-IN" dirty="0"/>
          </a:p>
        </p:txBody>
      </p:sp>
      <p:sp>
        <p:nvSpPr>
          <p:cNvPr id="4" name="Slide Number Placeholder 3"/>
          <p:cNvSpPr>
            <a:spLocks noGrp="1"/>
          </p:cNvSpPr>
          <p:nvPr>
            <p:ph type="sldNum" sz="quarter" idx="10"/>
          </p:nvPr>
        </p:nvSpPr>
        <p:spPr/>
        <p:txBody>
          <a:bodyPr/>
          <a:lstStyle/>
          <a:p>
            <a:fld id="{E1F02CD6-131E-463B-B6DA-0B4D9E9FE055}" type="slidenum">
              <a:rPr lang="en-US" smtClean="0"/>
              <a:pPr/>
              <a:t>13</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Because there are very few observations (below the significance bench), we must be careful when using these variables in further analysis.</a:t>
            </a:r>
            <a:endParaRPr lang="en-IN" dirty="0"/>
          </a:p>
        </p:txBody>
      </p:sp>
      <p:sp>
        <p:nvSpPr>
          <p:cNvPr id="4" name="Slide Number Placeholder 3"/>
          <p:cNvSpPr>
            <a:spLocks noGrp="1"/>
          </p:cNvSpPr>
          <p:nvPr>
            <p:ph type="sldNum" sz="quarter" idx="10"/>
          </p:nvPr>
        </p:nvSpPr>
        <p:spPr/>
        <p:txBody>
          <a:bodyPr/>
          <a:lstStyle/>
          <a:p>
            <a:fld id="{E1F02CD6-131E-463B-B6DA-0B4D9E9FE055}" type="slidenum">
              <a:rPr lang="en-US" smtClean="0"/>
              <a:pPr/>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FBB457D-39EA-4081-9408-A448FE565506}" type="datetimeFigureOut">
              <a:rPr lang="en-US" smtClean="0"/>
              <a:pPr/>
              <a:t>10/3/2011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0CB6017-177D-4F5D-A7FA-2D4F36EE7D3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BB457D-39EA-4081-9408-A448FE565506}" type="datetimeFigureOut">
              <a:rPr lang="en-US" smtClean="0"/>
              <a:pPr/>
              <a:t>10/3/2011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0CB6017-177D-4F5D-A7FA-2D4F36EE7D3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BB457D-39EA-4081-9408-A448FE565506}" type="datetimeFigureOut">
              <a:rPr lang="en-US" smtClean="0"/>
              <a:pPr/>
              <a:t>10/3/2011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0CB6017-177D-4F5D-A7FA-2D4F36EE7D3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BB457D-39EA-4081-9408-A448FE565506}" type="datetimeFigureOut">
              <a:rPr lang="en-US" smtClean="0"/>
              <a:pPr/>
              <a:t>10/3/2011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0CB6017-177D-4F5D-A7FA-2D4F36EE7D3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FBB457D-39EA-4081-9408-A448FE565506}" type="datetimeFigureOut">
              <a:rPr lang="en-US" smtClean="0"/>
              <a:pPr/>
              <a:t>10/3/2011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0CB6017-177D-4F5D-A7FA-2D4F36EE7D3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FBB457D-39EA-4081-9408-A448FE565506}" type="datetimeFigureOut">
              <a:rPr lang="en-US" smtClean="0"/>
              <a:pPr/>
              <a:t>10/3/2011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0CB6017-177D-4F5D-A7FA-2D4F36EE7D3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FBB457D-39EA-4081-9408-A448FE565506}" type="datetimeFigureOut">
              <a:rPr lang="en-US" smtClean="0"/>
              <a:pPr/>
              <a:t>10/3/2011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0CB6017-177D-4F5D-A7FA-2D4F36EE7D3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FBB457D-39EA-4081-9408-A448FE565506}" type="datetimeFigureOut">
              <a:rPr lang="en-US" smtClean="0"/>
              <a:pPr/>
              <a:t>10/3/2011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0CB6017-177D-4F5D-A7FA-2D4F36EE7D3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BB457D-39EA-4081-9408-A448FE565506}" type="datetimeFigureOut">
              <a:rPr lang="en-US" smtClean="0"/>
              <a:pPr/>
              <a:t>10/3/2011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0CB6017-177D-4F5D-A7FA-2D4F36EE7D3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BB457D-39EA-4081-9408-A448FE565506}" type="datetimeFigureOut">
              <a:rPr lang="en-US" smtClean="0"/>
              <a:pPr/>
              <a:t>10/3/2011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0CB6017-177D-4F5D-A7FA-2D4F36EE7D3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BB457D-39EA-4081-9408-A448FE565506}" type="datetimeFigureOut">
              <a:rPr lang="en-US" smtClean="0"/>
              <a:pPr/>
              <a:t>10/3/2011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0CB6017-177D-4F5D-A7FA-2D4F36EE7D3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BB457D-39EA-4081-9408-A448FE565506}" type="datetimeFigureOut">
              <a:rPr lang="en-US" smtClean="0"/>
              <a:pPr/>
              <a:t>10/3/2011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CB6017-177D-4F5D-A7FA-2D4F36EE7D3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chart" Target="../charts/chart10.xml"/><Relationship Id="rId4" Type="http://schemas.openxmlformats.org/officeDocument/2006/relationships/chart" Target="../charts/char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chart" Target="../charts/chart11.xml"/><Relationship Id="rId1" Type="http://schemas.openxmlformats.org/officeDocument/2006/relationships/slideLayout" Target="../slideLayouts/slideLayout2.xml"/><Relationship Id="rId4" Type="http://schemas.openxmlformats.org/officeDocument/2006/relationships/chart" Target="../charts/chart13.xml"/></Relationships>
</file>

<file path=ppt/slides/_rels/slide16.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chart" Target="../charts/chart15.xml"/></Relationships>
</file>

<file path=ppt/slides/_rels/slide17.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chart" Target="../charts/chart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chart" Target="../charts/chart18.xml"/><Relationship Id="rId1" Type="http://schemas.openxmlformats.org/officeDocument/2006/relationships/slideLayout" Target="../slideLayouts/slideLayout2.xml"/><Relationship Id="rId4" Type="http://schemas.openxmlformats.org/officeDocument/2006/relationships/chart" Target="../charts/chart20.xml"/></Relationships>
</file>

<file path=ppt/slides/_rels/slide19.xml.rels><?xml version="1.0" encoding="UTF-8" standalone="yes"?>
<Relationships xmlns="http://schemas.openxmlformats.org/package/2006/relationships"><Relationship Id="rId2" Type="http://schemas.openxmlformats.org/officeDocument/2006/relationships/chart" Target="../charts/chart2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23.xml"/><Relationship Id="rId2" Type="http://schemas.openxmlformats.org/officeDocument/2006/relationships/chart" Target="../charts/chart2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hart" Target="../charts/chart24.xm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chart" Target="../charts/chart25.xml"/></Relationships>
</file>

<file path=ppt/slides/_rels/slide23.xml.rels><?xml version="1.0" encoding="UTF-8" standalone="yes"?>
<Relationships xmlns="http://schemas.openxmlformats.org/package/2006/relationships"><Relationship Id="rId3" Type="http://schemas.openxmlformats.org/officeDocument/2006/relationships/chart" Target="../charts/chart27.xml"/><Relationship Id="rId2" Type="http://schemas.openxmlformats.org/officeDocument/2006/relationships/chart" Target="../charts/chart2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hart" Target="../charts/chart2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chart" Target="../charts/chart30.xml"/><Relationship Id="rId2" Type="http://schemas.openxmlformats.org/officeDocument/2006/relationships/chart" Target="../charts/chart2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685800" y="304800"/>
            <a:ext cx="8153400" cy="1470025"/>
          </a:xfrm>
          <a:prstGeom prst="rect">
            <a:avLst/>
          </a:prstGeom>
        </p:spPr>
        <p:txBody>
          <a:bodyPr vert="horz" lIns="91440" tIns="45720" rIns="91440" bIns="45720" rtlCol="0" anchor="ctr">
            <a:normAutofit fontScale="9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BE" dirty="0" smtClean="0">
                <a:solidFill>
                  <a:schemeClr val="tx2"/>
                </a:solidFill>
                <a:latin typeface="Times New Roman" pitchFamily="18" charset="0"/>
                <a:cs typeface="Times New Roman" pitchFamily="18" charset="0"/>
              </a:rPr>
              <a:t>Adoption of Rainwater Management </a:t>
            </a:r>
            <a:br>
              <a:rPr lang="fr-BE" dirty="0" smtClean="0">
                <a:solidFill>
                  <a:schemeClr val="tx2"/>
                </a:solidFill>
                <a:latin typeface="Times New Roman" pitchFamily="18" charset="0"/>
                <a:cs typeface="Times New Roman" pitchFamily="18" charset="0"/>
              </a:rPr>
            </a:br>
            <a:r>
              <a:rPr lang="fr-BE" dirty="0" smtClean="0">
                <a:solidFill>
                  <a:schemeClr val="tx2"/>
                </a:solidFill>
                <a:latin typeface="Times New Roman" pitchFamily="18" charset="0"/>
                <a:cs typeface="Times New Roman" pitchFamily="18" charset="0"/>
              </a:rPr>
              <a:t>Practice in the Blue Nile</a:t>
            </a:r>
            <a:endParaRPr lang="en-US" dirty="0">
              <a:solidFill>
                <a:schemeClr val="tx2"/>
              </a:solidFill>
              <a:latin typeface="Times New Roman" pitchFamily="18" charset="0"/>
              <a:cs typeface="Times New Roman" pitchFamily="18" charset="0"/>
            </a:endParaRPr>
          </a:p>
        </p:txBody>
      </p:sp>
      <p:sp>
        <p:nvSpPr>
          <p:cNvPr id="5" name="Subtitle 2"/>
          <p:cNvSpPr txBox="1">
            <a:spLocks/>
          </p:cNvSpPr>
          <p:nvPr/>
        </p:nvSpPr>
        <p:spPr>
          <a:xfrm>
            <a:off x="685800" y="1905000"/>
            <a:ext cx="7766868" cy="206284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dirty="0" smtClean="0">
                <a:solidFill>
                  <a:schemeClr val="accent1">
                    <a:lumMod val="60000"/>
                    <a:lumOff val="40000"/>
                  </a:schemeClr>
                </a:solidFill>
                <a:latin typeface="Times New Roman" pitchFamily="18" charset="0"/>
                <a:cs typeface="Times New Roman" pitchFamily="18" charset="0"/>
              </a:rPr>
              <a:t>A Description and Analysis of</a:t>
            </a:r>
          </a:p>
          <a:p>
            <a:pPr marL="0" indent="0" algn="ctr">
              <a:buNone/>
            </a:pPr>
            <a:r>
              <a:rPr lang="en-US" dirty="0" smtClean="0">
                <a:solidFill>
                  <a:schemeClr val="accent1">
                    <a:lumMod val="60000"/>
                    <a:lumOff val="40000"/>
                  </a:schemeClr>
                </a:solidFill>
                <a:latin typeface="Times New Roman" pitchFamily="18" charset="0"/>
                <a:cs typeface="Times New Roman" pitchFamily="18" charset="0"/>
              </a:rPr>
              <a:t> the </a:t>
            </a:r>
            <a:r>
              <a:rPr lang="en-US" dirty="0" err="1" smtClean="0">
                <a:solidFill>
                  <a:schemeClr val="accent1">
                    <a:lumMod val="60000"/>
                    <a:lumOff val="40000"/>
                  </a:schemeClr>
                </a:solidFill>
                <a:latin typeface="Times New Roman" pitchFamily="18" charset="0"/>
                <a:cs typeface="Times New Roman" pitchFamily="18" charset="0"/>
              </a:rPr>
              <a:t>IFPRI</a:t>
            </a:r>
            <a:r>
              <a:rPr lang="en-US" dirty="0" smtClean="0">
                <a:solidFill>
                  <a:schemeClr val="accent1">
                    <a:lumMod val="60000"/>
                    <a:lumOff val="40000"/>
                  </a:schemeClr>
                </a:solidFill>
                <a:latin typeface="Times New Roman" pitchFamily="18" charset="0"/>
                <a:cs typeface="Times New Roman" pitchFamily="18" charset="0"/>
              </a:rPr>
              <a:t> Farm Survey on Climate Change</a:t>
            </a:r>
            <a:endParaRPr lang="en-US" dirty="0">
              <a:solidFill>
                <a:schemeClr val="accent1">
                  <a:lumMod val="60000"/>
                  <a:lumOff val="40000"/>
                </a:schemeClr>
              </a:solidFill>
              <a:latin typeface="Times New Roman" pitchFamily="18" charset="0"/>
              <a:cs typeface="Times New Roman" pitchFamily="18" charset="0"/>
            </a:endParaRPr>
          </a:p>
        </p:txBody>
      </p:sp>
      <p:sp>
        <p:nvSpPr>
          <p:cNvPr id="6" name="TextBox 5"/>
          <p:cNvSpPr txBox="1"/>
          <p:nvPr/>
        </p:nvSpPr>
        <p:spPr>
          <a:xfrm>
            <a:off x="1905000" y="5638800"/>
            <a:ext cx="5323490" cy="923330"/>
          </a:xfrm>
          <a:prstGeom prst="rect">
            <a:avLst/>
          </a:prstGeom>
          <a:noFill/>
        </p:spPr>
        <p:txBody>
          <a:bodyPr wrap="square" rtlCol="0">
            <a:spAutoFit/>
          </a:bodyPr>
          <a:lstStyle/>
          <a:p>
            <a:endParaRPr lang="fr-BE" dirty="0" smtClean="0">
              <a:latin typeface="Times New Roman" pitchFamily="18" charset="0"/>
              <a:ea typeface="Tahoma" pitchFamily="34" charset="0"/>
              <a:cs typeface="Times New Roman" pitchFamily="18" charset="0"/>
            </a:endParaRPr>
          </a:p>
          <a:p>
            <a:pPr algn="ctr"/>
            <a:r>
              <a:rPr lang="fr-BE" b="1" dirty="0" smtClean="0">
                <a:latin typeface="Times New Roman" pitchFamily="18" charset="0"/>
                <a:ea typeface="Tahoma" pitchFamily="34" charset="0"/>
                <a:cs typeface="Times New Roman" pitchFamily="18" charset="0"/>
              </a:rPr>
              <a:t>Noémie </a:t>
            </a:r>
            <a:r>
              <a:rPr lang="fr-BE" b="1" dirty="0" err="1" smtClean="0">
                <a:latin typeface="Times New Roman" pitchFamily="18" charset="0"/>
                <a:ea typeface="Tahoma" pitchFamily="34" charset="0"/>
                <a:cs typeface="Times New Roman" pitchFamily="18" charset="0"/>
              </a:rPr>
              <a:t>Defourny</a:t>
            </a:r>
            <a:r>
              <a:rPr lang="fr-BE" b="1" dirty="0" smtClean="0">
                <a:latin typeface="Times New Roman" pitchFamily="18" charset="0"/>
                <a:ea typeface="Tahoma" pitchFamily="34" charset="0"/>
                <a:cs typeface="Times New Roman" pitchFamily="18" charset="0"/>
              </a:rPr>
              <a:t> 	</a:t>
            </a:r>
          </a:p>
          <a:p>
            <a:pPr algn="ctr"/>
            <a:r>
              <a:rPr lang="fr-BE" dirty="0" smtClean="0">
                <a:latin typeface="Times New Roman" pitchFamily="18" charset="0"/>
                <a:ea typeface="Tahoma" pitchFamily="34" charset="0"/>
                <a:cs typeface="Times New Roman" pitchFamily="18" charset="0"/>
              </a:rPr>
              <a:t>Ms. in </a:t>
            </a:r>
            <a:r>
              <a:rPr lang="fr-BE" dirty="0" err="1" smtClean="0">
                <a:latin typeface="Times New Roman" pitchFamily="18" charset="0"/>
                <a:ea typeface="Tahoma" pitchFamily="34" charset="0"/>
                <a:cs typeface="Times New Roman" pitchFamily="18" charset="0"/>
              </a:rPr>
              <a:t>Economics</a:t>
            </a:r>
            <a:r>
              <a:rPr lang="fr-BE" dirty="0" smtClean="0">
                <a:latin typeface="Times New Roman" pitchFamily="18" charset="0"/>
                <a:ea typeface="Tahoma" pitchFamily="34" charset="0"/>
                <a:cs typeface="Times New Roman" pitchFamily="18" charset="0"/>
              </a:rPr>
              <a:t> , UCL (</a:t>
            </a:r>
            <a:r>
              <a:rPr lang="fr-BE" dirty="0" err="1" smtClean="0">
                <a:latin typeface="Times New Roman" pitchFamily="18" charset="0"/>
                <a:ea typeface="Tahoma" pitchFamily="34" charset="0"/>
                <a:cs typeface="Times New Roman" pitchFamily="18" charset="0"/>
              </a:rPr>
              <a:t>Belgium</a:t>
            </a:r>
            <a:r>
              <a:rPr lang="fr-BE" dirty="0" smtClean="0">
                <a:latin typeface="Times New Roman" pitchFamily="18" charset="0"/>
                <a:ea typeface="Tahoma" pitchFamily="34" charset="0"/>
                <a:cs typeface="Times New Roman" pitchFamily="18" charset="0"/>
              </a:rPr>
              <a:t>)</a:t>
            </a:r>
          </a:p>
        </p:txBody>
      </p:sp>
      <p:pic>
        <p:nvPicPr>
          <p:cNvPr id="7" name="Picture 2" descr="C:\Users\ndefour\Pictures\Afro_nile_basin (1).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438400" y="3429000"/>
            <a:ext cx="4343400" cy="248194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8758729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GB" sz="2800" u="sng" dirty="0" smtClean="0">
                <a:solidFill>
                  <a:schemeClr val="tx2"/>
                </a:solidFill>
                <a:latin typeface="Times New Roman" pitchFamily="18" charset="0"/>
                <a:cs typeface="Times New Roman" pitchFamily="18" charset="0"/>
              </a:rPr>
              <a:t>Household characteristics (cont’d)</a:t>
            </a:r>
            <a:endParaRPr lang="en-IN" sz="2800" dirty="0">
              <a:solidFill>
                <a:schemeClr val="tx2"/>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8458200" cy="4525963"/>
          </a:xfrm>
        </p:spPr>
        <p:txBody>
          <a:bodyPr>
            <a:normAutofit lnSpcReduction="10000"/>
          </a:bodyPr>
          <a:lstStyle/>
          <a:p>
            <a:r>
              <a:rPr lang="en-GB" i="1" dirty="0" smtClean="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Land</a:t>
            </a:r>
            <a:r>
              <a:rPr lang="en-GB" sz="2800" i="1" dirty="0" smtClean="0">
                <a:solidFill>
                  <a:schemeClr val="tx2"/>
                </a:solidFill>
                <a:latin typeface="Times New Roman" pitchFamily="18" charset="0"/>
                <a:cs typeface="Times New Roman" pitchFamily="18" charset="0"/>
              </a:rPr>
              <a:t>	</a:t>
            </a:r>
            <a:r>
              <a:rPr lang="en-GB" sz="2800" dirty="0" smtClean="0">
                <a:solidFill>
                  <a:schemeClr val="tx2"/>
                </a:solidFill>
                <a:latin typeface="Times New Roman" pitchFamily="18" charset="0"/>
                <a:cs typeface="Times New Roman" pitchFamily="18" charset="0"/>
              </a:rPr>
              <a:t>Total 1.9 ha</a:t>
            </a:r>
          </a:p>
          <a:p>
            <a:pPr lvl="1">
              <a:buNone/>
            </a:pPr>
            <a:r>
              <a:rPr lang="en-GB" dirty="0" smtClean="0">
                <a:solidFill>
                  <a:schemeClr val="tx2"/>
                </a:solidFill>
                <a:latin typeface="Times New Roman" pitchFamily="18" charset="0"/>
                <a:cs typeface="Times New Roman" pitchFamily="18" charset="0"/>
              </a:rPr>
              <a:t>			3 plots/H, 0.79 Ha</a:t>
            </a:r>
          </a:p>
          <a:p>
            <a:pPr lvl="1">
              <a:buNone/>
            </a:pPr>
            <a:r>
              <a:rPr lang="en-GB" dirty="0" smtClean="0">
                <a:solidFill>
                  <a:schemeClr val="tx2"/>
                </a:solidFill>
                <a:latin typeface="Times New Roman" pitchFamily="18" charset="0"/>
                <a:cs typeface="Times New Roman" pitchFamily="18" charset="0"/>
              </a:rPr>
              <a:t>			</a:t>
            </a:r>
          </a:p>
          <a:p>
            <a:pPr lvl="1">
              <a:buNone/>
            </a:pPr>
            <a:r>
              <a:rPr lang="en-GB" dirty="0" smtClean="0">
                <a:solidFill>
                  <a:schemeClr val="tx2"/>
                </a:solidFill>
                <a:latin typeface="Times New Roman" pitchFamily="18" charset="0"/>
                <a:cs typeface="Times New Roman" pitchFamily="18" charset="0"/>
              </a:rPr>
              <a:t>			</a:t>
            </a:r>
            <a:r>
              <a:rPr lang="en-GB" i="1" dirty="0" smtClean="0">
                <a:solidFill>
                  <a:schemeClr val="tx2"/>
                </a:solidFill>
                <a:latin typeface="Times New Roman" pitchFamily="18" charset="0"/>
                <a:cs typeface="Times New Roman" pitchFamily="18" charset="0"/>
              </a:rPr>
              <a:t>Water Source 	</a:t>
            </a:r>
            <a:r>
              <a:rPr lang="en-GB" dirty="0" err="1" smtClean="0">
                <a:solidFill>
                  <a:schemeClr val="tx2"/>
                </a:solidFill>
                <a:latin typeface="Times New Roman" pitchFamily="18" charset="0"/>
                <a:cs typeface="Times New Roman" pitchFamily="18" charset="0"/>
              </a:rPr>
              <a:t>Rainfed</a:t>
            </a:r>
            <a:r>
              <a:rPr lang="en-GB" dirty="0" smtClean="0">
                <a:solidFill>
                  <a:schemeClr val="tx2"/>
                </a:solidFill>
                <a:latin typeface="Times New Roman" pitchFamily="18" charset="0"/>
                <a:cs typeface="Times New Roman" pitchFamily="18" charset="0"/>
              </a:rPr>
              <a:t> 95.26%, river 2%</a:t>
            </a:r>
          </a:p>
          <a:p>
            <a:pPr lvl="1">
              <a:buNone/>
            </a:pPr>
            <a:r>
              <a:rPr lang="en-GB" dirty="0">
                <a:solidFill>
                  <a:schemeClr val="tx2"/>
                </a:solidFill>
                <a:latin typeface="Times New Roman" pitchFamily="18" charset="0"/>
                <a:cs typeface="Times New Roman" pitchFamily="18" charset="0"/>
              </a:rPr>
              <a:t>	</a:t>
            </a:r>
            <a:r>
              <a:rPr lang="en-GB" dirty="0" smtClean="0">
                <a:solidFill>
                  <a:schemeClr val="tx2"/>
                </a:solidFill>
                <a:latin typeface="Times New Roman" pitchFamily="18" charset="0"/>
                <a:cs typeface="Times New Roman" pitchFamily="18" charset="0"/>
              </a:rPr>
              <a:t>		</a:t>
            </a:r>
            <a:r>
              <a:rPr lang="en-GB" i="1" dirty="0" smtClean="0">
                <a:solidFill>
                  <a:schemeClr val="tx2"/>
                </a:solidFill>
                <a:latin typeface="Times New Roman" pitchFamily="18" charset="0"/>
                <a:cs typeface="Times New Roman" pitchFamily="18" charset="0"/>
              </a:rPr>
              <a:t>Distance to homestead</a:t>
            </a:r>
            <a:r>
              <a:rPr lang="en-GB" dirty="0" smtClean="0">
                <a:solidFill>
                  <a:schemeClr val="tx2"/>
                </a:solidFill>
                <a:latin typeface="Times New Roman" pitchFamily="18" charset="0"/>
                <a:cs typeface="Times New Roman" pitchFamily="18" charset="0"/>
              </a:rPr>
              <a:t> 	1.4 km</a:t>
            </a:r>
          </a:p>
          <a:p>
            <a:pPr lvl="1">
              <a:buNone/>
            </a:pPr>
            <a:r>
              <a:rPr lang="en-GB" dirty="0" smtClean="0">
                <a:solidFill>
                  <a:schemeClr val="tx2"/>
                </a:solidFill>
                <a:latin typeface="Times New Roman" pitchFamily="18" charset="0"/>
                <a:cs typeface="Times New Roman" pitchFamily="18" charset="0"/>
              </a:rPr>
              <a:t>			</a:t>
            </a:r>
          </a:p>
          <a:p>
            <a:pPr lvl="1">
              <a:buNone/>
            </a:pPr>
            <a:r>
              <a:rPr lang="en-GB" dirty="0">
                <a:solidFill>
                  <a:schemeClr val="tx2"/>
                </a:solidFill>
                <a:latin typeface="Times New Roman" pitchFamily="18" charset="0"/>
                <a:cs typeface="Times New Roman" pitchFamily="18" charset="0"/>
              </a:rPr>
              <a:t>	</a:t>
            </a:r>
            <a:r>
              <a:rPr lang="en-GB" dirty="0" smtClean="0">
                <a:solidFill>
                  <a:schemeClr val="tx2"/>
                </a:solidFill>
                <a:latin typeface="Times New Roman" pitchFamily="18" charset="0"/>
                <a:cs typeface="Times New Roman" pitchFamily="18" charset="0"/>
              </a:rPr>
              <a:t>		</a:t>
            </a:r>
            <a:r>
              <a:rPr lang="en-GB" i="1" dirty="0" smtClean="0">
                <a:solidFill>
                  <a:schemeClr val="tx2"/>
                </a:solidFill>
                <a:latin typeface="Times New Roman" pitchFamily="18" charset="0"/>
                <a:cs typeface="Times New Roman" pitchFamily="18" charset="0"/>
              </a:rPr>
              <a:t>Certification</a:t>
            </a:r>
            <a:r>
              <a:rPr lang="en-GB" dirty="0" smtClean="0">
                <a:solidFill>
                  <a:schemeClr val="tx2"/>
                </a:solidFill>
                <a:latin typeface="Times New Roman" pitchFamily="18" charset="0"/>
                <a:cs typeface="Times New Roman" pitchFamily="18" charset="0"/>
              </a:rPr>
              <a:t> </a:t>
            </a:r>
          </a:p>
          <a:p>
            <a:pPr lvl="1">
              <a:buNone/>
            </a:pPr>
            <a:r>
              <a:rPr lang="en-GB" dirty="0" smtClean="0">
                <a:solidFill>
                  <a:schemeClr val="tx2"/>
                </a:solidFill>
                <a:latin typeface="Times New Roman" pitchFamily="18" charset="0"/>
                <a:cs typeface="Times New Roman" pitchFamily="18" charset="0"/>
              </a:rPr>
              <a:t>			</a:t>
            </a:r>
          </a:p>
        </p:txBody>
      </p:sp>
      <p:graphicFrame>
        <p:nvGraphicFramePr>
          <p:cNvPr id="6" name="Chart 5"/>
          <p:cNvGraphicFramePr>
            <a:graphicFrameLocks/>
          </p:cNvGraphicFramePr>
          <p:nvPr>
            <p:extLst>
              <p:ext uri="{D42A27DB-BD31-4B8C-83A1-F6EECF244321}">
                <p14:modId xmlns:p14="http://schemas.microsoft.com/office/powerpoint/2010/main" xmlns="" val="706170385"/>
              </p:ext>
            </p:extLst>
          </p:nvPr>
        </p:nvGraphicFramePr>
        <p:xfrm>
          <a:off x="5029200" y="4038600"/>
          <a:ext cx="3505200" cy="25146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a:bodyPr>
          <a:lstStyle/>
          <a:p>
            <a:pPr algn="r"/>
            <a:r>
              <a:rPr lang="en-GB" sz="2800" u="sng" dirty="0">
                <a:solidFill>
                  <a:schemeClr val="tx2"/>
                </a:solidFill>
                <a:latin typeface="Times New Roman" pitchFamily="18" charset="0"/>
                <a:cs typeface="Times New Roman" pitchFamily="18" charset="0"/>
              </a:rPr>
              <a:t>Household characteristics (cont’d)</a:t>
            </a:r>
            <a:endParaRPr lang="en-US" sz="2800" u="sng" dirty="0">
              <a:solidFill>
                <a:schemeClr val="tx2"/>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1143000"/>
            <a:ext cx="8229600" cy="5562600"/>
          </a:xfrm>
        </p:spPr>
        <p:txBody>
          <a:bodyPr>
            <a:noAutofit/>
          </a:bodyPr>
          <a:lstStyle/>
          <a:p>
            <a:pPr lvl="1">
              <a:buFont typeface="Arial" pitchFamily="34" charset="0"/>
              <a:buChar char="•"/>
            </a:pPr>
            <a:r>
              <a:rPr lang="en-US" i="1" dirty="0" smtClean="0">
                <a:solidFill>
                  <a:schemeClr val="tx2"/>
                </a:solidFill>
                <a:latin typeface="Times New Roman" pitchFamily="18" charset="0"/>
                <a:cs typeface="Times New Roman" pitchFamily="18" charset="0"/>
              </a:rPr>
              <a:t>Fertility</a:t>
            </a:r>
            <a:r>
              <a:rPr lang="en-US" dirty="0" smtClean="0">
                <a:solidFill>
                  <a:schemeClr val="tx2"/>
                </a:solidFill>
                <a:latin typeface="Times New Roman" pitchFamily="18" charset="0"/>
                <a:cs typeface="Times New Roman" pitchFamily="18" charset="0"/>
              </a:rPr>
              <a:t> 	60% moderately </a:t>
            </a:r>
          </a:p>
          <a:p>
            <a:pPr lvl="1">
              <a:buNone/>
            </a:pPr>
            <a:r>
              <a:rPr lang="en-US" dirty="0">
                <a:solidFill>
                  <a:schemeClr val="tx2"/>
                </a:solidFill>
                <a:latin typeface="Times New Roman" pitchFamily="18" charset="0"/>
                <a:cs typeface="Times New Roman" pitchFamily="18" charset="0"/>
              </a:rPr>
              <a:t>	</a:t>
            </a:r>
            <a:r>
              <a:rPr lang="en-US" dirty="0" smtClean="0">
                <a:solidFill>
                  <a:schemeClr val="tx2"/>
                </a:solidFill>
                <a:latin typeface="Times New Roman" pitchFamily="18" charset="0"/>
                <a:cs typeface="Times New Roman" pitchFamily="18" charset="0"/>
              </a:rPr>
              <a:t>		 	30% plots highly </a:t>
            </a:r>
          </a:p>
          <a:p>
            <a:pPr lvl="1">
              <a:buFont typeface="Arial" pitchFamily="34" charset="0"/>
              <a:buChar char="•"/>
            </a:pPr>
            <a:r>
              <a:rPr lang="en-US" dirty="0">
                <a:solidFill>
                  <a:schemeClr val="tx2"/>
                </a:solidFill>
                <a:latin typeface="Times New Roman" pitchFamily="18" charset="0"/>
                <a:cs typeface="Times New Roman" pitchFamily="18" charset="0"/>
              </a:rPr>
              <a:t>	</a:t>
            </a:r>
            <a:r>
              <a:rPr lang="en-US" i="1" dirty="0" smtClean="0">
                <a:solidFill>
                  <a:schemeClr val="tx2"/>
                </a:solidFill>
                <a:latin typeface="Times New Roman" pitchFamily="18" charset="0"/>
                <a:cs typeface="Times New Roman" pitchFamily="18" charset="0"/>
              </a:rPr>
              <a:t>Use</a:t>
            </a:r>
            <a:endParaRPr lang="en-US" dirty="0">
              <a:solidFill>
                <a:schemeClr val="tx2"/>
              </a:solidFill>
              <a:latin typeface="Times New Roman" pitchFamily="18" charset="0"/>
              <a:cs typeface="Times New Roman" pitchFamily="18" charset="0"/>
            </a:endParaRPr>
          </a:p>
          <a:p>
            <a:pPr lvl="1">
              <a:buNone/>
            </a:pPr>
            <a:r>
              <a:rPr lang="en-US" dirty="0" smtClean="0">
                <a:solidFill>
                  <a:schemeClr val="tx2"/>
                </a:solidFill>
                <a:latin typeface="Times New Roman" pitchFamily="18" charset="0"/>
                <a:cs typeface="Times New Roman" pitchFamily="18" charset="0"/>
              </a:rPr>
              <a:t>		</a:t>
            </a:r>
          </a:p>
          <a:p>
            <a:pPr lvl="1">
              <a:buNone/>
            </a:pPr>
            <a:r>
              <a:rPr lang="en-US" dirty="0">
                <a:solidFill>
                  <a:schemeClr val="tx2"/>
                </a:solidFill>
                <a:latin typeface="Times New Roman" pitchFamily="18" charset="0"/>
                <a:cs typeface="Times New Roman" pitchFamily="18" charset="0"/>
              </a:rPr>
              <a:t>	</a:t>
            </a:r>
            <a:r>
              <a:rPr lang="en-US" dirty="0" smtClean="0">
                <a:solidFill>
                  <a:schemeClr val="tx2"/>
                </a:solidFill>
                <a:latin typeface="Times New Roman" pitchFamily="18" charset="0"/>
                <a:cs typeface="Times New Roman" pitchFamily="18" charset="0"/>
              </a:rPr>
              <a:t>	</a:t>
            </a:r>
            <a:endParaRPr lang="fr-BE" dirty="0">
              <a:solidFill>
                <a:schemeClr val="tx2"/>
              </a:solidFill>
              <a:latin typeface="Times New Roman" pitchFamily="18" charset="0"/>
              <a:cs typeface="Times New Roman" pitchFamily="18" charset="0"/>
            </a:endParaRPr>
          </a:p>
          <a:p>
            <a:pPr lvl="1">
              <a:buFont typeface="Arial" pitchFamily="34" charset="0"/>
              <a:buChar char="•"/>
            </a:pPr>
            <a:endParaRPr lang="fr-BE" dirty="0">
              <a:solidFill>
                <a:schemeClr val="tx2"/>
              </a:solidFill>
              <a:latin typeface="Times New Roman" pitchFamily="18" charset="0"/>
              <a:cs typeface="Times New Roman" pitchFamily="18" charset="0"/>
            </a:endParaRPr>
          </a:p>
          <a:p>
            <a:pPr lvl="1">
              <a:buFont typeface="Arial" pitchFamily="34" charset="0"/>
              <a:buChar char="•"/>
            </a:pPr>
            <a:endParaRPr lang="fr-BE" dirty="0" smtClean="0">
              <a:solidFill>
                <a:schemeClr val="tx2"/>
              </a:solidFill>
              <a:latin typeface="Times New Roman" pitchFamily="18" charset="0"/>
              <a:cs typeface="Times New Roman" pitchFamily="18" charset="0"/>
            </a:endParaRPr>
          </a:p>
          <a:p>
            <a:pPr lvl="1">
              <a:buFont typeface="Arial" pitchFamily="34" charset="0"/>
              <a:buChar char="•"/>
            </a:pPr>
            <a:r>
              <a:rPr lang="en-US" i="1" dirty="0" smtClean="0">
                <a:solidFill>
                  <a:schemeClr val="tx2"/>
                </a:solidFill>
                <a:latin typeface="Times New Roman" pitchFamily="18" charset="0"/>
                <a:cs typeface="Times New Roman" pitchFamily="18" charset="0"/>
              </a:rPr>
              <a:t>Erosion Exposure</a:t>
            </a:r>
            <a:endParaRPr lang="en-US" dirty="0">
              <a:solidFill>
                <a:schemeClr val="tx2"/>
              </a:solidFill>
              <a:latin typeface="Times New Roman" pitchFamily="18" charset="0"/>
              <a:cs typeface="Times New Roman" pitchFamily="18" charset="0"/>
            </a:endParaRPr>
          </a:p>
          <a:p>
            <a:pPr lvl="1">
              <a:buNone/>
            </a:pPr>
            <a:endParaRPr lang="en-US" sz="1600" dirty="0" smtClean="0">
              <a:solidFill>
                <a:schemeClr val="tx2"/>
              </a:solidFill>
              <a:latin typeface="Times New Roman" pitchFamily="18" charset="0"/>
              <a:cs typeface="Times New Roman" pitchFamily="18" charset="0"/>
            </a:endParaRPr>
          </a:p>
          <a:p>
            <a:pPr marL="914400" lvl="2" indent="0">
              <a:buNone/>
            </a:pPr>
            <a:endParaRPr lang="en-US" sz="1400" dirty="0">
              <a:solidFill>
                <a:schemeClr val="tx2"/>
              </a:solidFill>
              <a:latin typeface="Times New Roman" pitchFamily="18" charset="0"/>
              <a:cs typeface="Times New Roman" pitchFamily="18" charset="0"/>
            </a:endParaRPr>
          </a:p>
        </p:txBody>
      </p:sp>
      <p:graphicFrame>
        <p:nvGraphicFramePr>
          <p:cNvPr id="4" name="Chart 3"/>
          <p:cNvGraphicFramePr/>
          <p:nvPr>
            <p:extLst>
              <p:ext uri="{D42A27DB-BD31-4B8C-83A1-F6EECF244321}">
                <p14:modId xmlns:p14="http://schemas.microsoft.com/office/powerpoint/2010/main" xmlns="" val="3193141228"/>
              </p:ext>
            </p:extLst>
          </p:nvPr>
        </p:nvGraphicFramePr>
        <p:xfrm>
          <a:off x="838200" y="4898136"/>
          <a:ext cx="6096000" cy="1981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a:graphicFrameLocks/>
          </p:cNvGraphicFramePr>
          <p:nvPr>
            <p:extLst>
              <p:ext uri="{D42A27DB-BD31-4B8C-83A1-F6EECF244321}">
                <p14:modId xmlns:p14="http://schemas.microsoft.com/office/powerpoint/2010/main" xmlns="" val="2055962913"/>
              </p:ext>
            </p:extLst>
          </p:nvPr>
        </p:nvGraphicFramePr>
        <p:xfrm>
          <a:off x="1295400" y="2362200"/>
          <a:ext cx="5562600" cy="2667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xmlns="" val="35870276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GB" sz="3200" u="sng" dirty="0" smtClean="0">
                <a:solidFill>
                  <a:schemeClr val="tx2"/>
                </a:solidFill>
                <a:latin typeface="Times New Roman" pitchFamily="18" charset="0"/>
                <a:cs typeface="Times New Roman" pitchFamily="18" charset="0"/>
              </a:rPr>
              <a:t>Access to Water</a:t>
            </a:r>
            <a:endParaRPr lang="en-IN" sz="3200" u="sng" dirty="0">
              <a:solidFill>
                <a:schemeClr val="tx2"/>
              </a:solidFill>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r>
              <a:rPr lang="en-GB" sz="2800" i="1" dirty="0" smtClean="0">
                <a:solidFill>
                  <a:schemeClr val="tx2"/>
                </a:solidFill>
                <a:latin typeface="Times New Roman" pitchFamily="18" charset="0"/>
                <a:cs typeface="Times New Roman" pitchFamily="18" charset="0"/>
              </a:rPr>
              <a:t>Distance</a:t>
            </a:r>
            <a:r>
              <a:rPr lang="en-GB" sz="2800" dirty="0" smtClean="0">
                <a:solidFill>
                  <a:schemeClr val="tx2"/>
                </a:solidFill>
                <a:latin typeface="Times New Roman" pitchFamily="18" charset="0"/>
                <a:cs typeface="Times New Roman" pitchFamily="18" charset="0"/>
              </a:rPr>
              <a:t> </a:t>
            </a:r>
            <a:r>
              <a:rPr lang="en-GB" dirty="0" smtClean="0">
                <a:solidFill>
                  <a:schemeClr val="tx2"/>
                </a:solidFill>
                <a:latin typeface="Times New Roman" pitchFamily="18" charset="0"/>
                <a:cs typeface="Times New Roman" pitchFamily="18" charset="0"/>
              </a:rPr>
              <a:t>	</a:t>
            </a:r>
            <a:r>
              <a:rPr lang="en-US" sz="2600" dirty="0" smtClean="0">
                <a:solidFill>
                  <a:schemeClr val="tx2"/>
                </a:solidFill>
                <a:latin typeface="Times New Roman" pitchFamily="18" charset="0"/>
                <a:cs typeface="Times New Roman" pitchFamily="18" charset="0"/>
              </a:rPr>
              <a:t>31.7 km </a:t>
            </a:r>
          </a:p>
          <a:p>
            <a:r>
              <a:rPr lang="en-US" sz="2800" i="1" dirty="0" smtClean="0">
                <a:solidFill>
                  <a:schemeClr val="tx2"/>
                </a:solidFill>
                <a:latin typeface="Times New Roman" pitchFamily="18" charset="0"/>
                <a:cs typeface="Times New Roman" pitchFamily="18" charset="0"/>
              </a:rPr>
              <a:t>Source of Water </a:t>
            </a:r>
            <a:r>
              <a:rPr lang="en-US" sz="2800" dirty="0" smtClean="0">
                <a:solidFill>
                  <a:schemeClr val="tx2"/>
                </a:solidFill>
                <a:latin typeface="Times New Roman" pitchFamily="18" charset="0"/>
                <a:cs typeface="Times New Roman" pitchFamily="18" charset="0"/>
              </a:rPr>
              <a:t>	</a:t>
            </a:r>
            <a:endParaRPr lang="en-US" sz="2800" dirty="0">
              <a:solidFill>
                <a:schemeClr val="tx2"/>
              </a:solidFill>
              <a:latin typeface="Times New Roman" pitchFamily="18" charset="0"/>
              <a:cs typeface="Times New Roman" pitchFamily="18" charset="0"/>
            </a:endParaRPr>
          </a:p>
          <a:p>
            <a:endParaRPr lang="fr-BE" i="1" dirty="0" smtClean="0">
              <a:solidFill>
                <a:schemeClr val="tx2"/>
              </a:solidFill>
              <a:latin typeface="Times New Roman" pitchFamily="18" charset="0"/>
              <a:cs typeface="Times New Roman" pitchFamily="18" charset="0"/>
            </a:endParaRPr>
          </a:p>
          <a:p>
            <a:endParaRPr lang="en-US" i="1" dirty="0" smtClean="0">
              <a:solidFill>
                <a:schemeClr val="tx2"/>
              </a:solidFill>
              <a:latin typeface="Times New Roman" pitchFamily="18" charset="0"/>
              <a:cs typeface="Times New Roman" pitchFamily="18" charset="0"/>
            </a:endParaRPr>
          </a:p>
          <a:p>
            <a:r>
              <a:rPr lang="en-GB" i="1" dirty="0" smtClean="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Pump </a:t>
            </a:r>
            <a:r>
              <a:rPr lang="en-GB" i="1" dirty="0" smtClean="0">
                <a:solidFill>
                  <a:schemeClr val="tx2"/>
                </a:solidFill>
                <a:latin typeface="Times New Roman" pitchFamily="18" charset="0"/>
                <a:cs typeface="Times New Roman" pitchFamily="18" charset="0"/>
              </a:rPr>
              <a:t>	</a:t>
            </a:r>
            <a:r>
              <a:rPr lang="en-US" sz="2600" dirty="0" smtClean="0">
                <a:solidFill>
                  <a:schemeClr val="tx2"/>
                </a:solidFill>
                <a:latin typeface="Times New Roman" pitchFamily="18" charset="0"/>
                <a:cs typeface="Times New Roman" pitchFamily="18" charset="0"/>
              </a:rPr>
              <a:t>2.60 % </a:t>
            </a:r>
            <a:r>
              <a:rPr lang="en-US" sz="2600" dirty="0" err="1" smtClean="0">
                <a:solidFill>
                  <a:schemeClr val="tx2"/>
                </a:solidFill>
                <a:latin typeface="Times New Roman" pitchFamily="18" charset="0"/>
                <a:cs typeface="Times New Roman" pitchFamily="18" charset="0"/>
              </a:rPr>
              <a:t>Hh</a:t>
            </a:r>
            <a:endParaRPr lang="en-US" sz="2600" dirty="0" smtClean="0">
              <a:solidFill>
                <a:schemeClr val="tx2"/>
              </a:solidFill>
              <a:latin typeface="Times New Roman" pitchFamily="18" charset="0"/>
              <a:cs typeface="Times New Roman" pitchFamily="18" charset="0"/>
            </a:endParaRPr>
          </a:p>
          <a:p>
            <a:pPr lvl="1">
              <a:buNone/>
            </a:pPr>
            <a:r>
              <a:rPr lang="en-US" i="1" dirty="0" smtClean="0">
                <a:solidFill>
                  <a:schemeClr val="tx2"/>
                </a:solidFill>
                <a:latin typeface="Times New Roman" pitchFamily="18" charset="0"/>
                <a:cs typeface="Times New Roman" pitchFamily="18" charset="0"/>
              </a:rPr>
              <a:t>			Type 		</a:t>
            </a:r>
            <a:r>
              <a:rPr lang="en-US" dirty="0" smtClean="0">
                <a:solidFill>
                  <a:schemeClr val="tx2"/>
                </a:solidFill>
                <a:latin typeface="Times New Roman" pitchFamily="18" charset="0"/>
                <a:cs typeface="Times New Roman" pitchFamily="18" charset="0"/>
              </a:rPr>
              <a:t>Diesel ; 23% Manual</a:t>
            </a:r>
          </a:p>
          <a:p>
            <a:pPr lvl="1">
              <a:buNone/>
            </a:pPr>
            <a:r>
              <a:rPr lang="en-US" i="1" dirty="0" smtClean="0">
                <a:solidFill>
                  <a:schemeClr val="tx2"/>
                </a:solidFill>
                <a:latin typeface="Times New Roman" pitchFamily="18" charset="0"/>
                <a:cs typeface="Times New Roman" pitchFamily="18" charset="0"/>
              </a:rPr>
              <a:t>			Ownership 	</a:t>
            </a:r>
            <a:r>
              <a:rPr lang="en-US" dirty="0" smtClean="0">
                <a:solidFill>
                  <a:schemeClr val="tx2"/>
                </a:solidFill>
                <a:latin typeface="Times New Roman" pitchFamily="18" charset="0"/>
                <a:cs typeface="Times New Roman" pitchFamily="18" charset="0"/>
              </a:rPr>
              <a:t>69.20% HH jointly</a:t>
            </a:r>
          </a:p>
          <a:p>
            <a:pPr lvl="1">
              <a:buNone/>
            </a:pPr>
            <a:r>
              <a:rPr lang="en-US" dirty="0" smtClean="0">
                <a:solidFill>
                  <a:schemeClr val="tx2"/>
                </a:solidFill>
                <a:latin typeface="Times New Roman" pitchFamily="18" charset="0"/>
                <a:cs typeface="Times New Roman" pitchFamily="18" charset="0"/>
              </a:rPr>
              <a:t>			</a:t>
            </a:r>
            <a:r>
              <a:rPr lang="en-US" i="1" dirty="0" smtClean="0">
                <a:solidFill>
                  <a:schemeClr val="tx2"/>
                </a:solidFill>
                <a:latin typeface="Times New Roman" pitchFamily="18" charset="0"/>
                <a:cs typeface="Times New Roman" pitchFamily="18" charset="0"/>
              </a:rPr>
              <a:t>Purpose </a:t>
            </a:r>
            <a:r>
              <a:rPr lang="en-US" dirty="0" smtClean="0">
                <a:solidFill>
                  <a:schemeClr val="tx2"/>
                </a:solidFill>
                <a:latin typeface="Times New Roman" pitchFamily="18" charset="0"/>
                <a:cs typeface="Times New Roman" pitchFamily="18" charset="0"/>
              </a:rPr>
              <a:t>	Irrigate the crops; garden</a:t>
            </a:r>
          </a:p>
          <a:p>
            <a:endParaRPr lang="en-IN" dirty="0">
              <a:solidFill>
                <a:schemeClr val="tx2"/>
              </a:solidFill>
              <a:latin typeface="Times New Roman" pitchFamily="18" charset="0"/>
              <a:cs typeface="Times New Roman" pitchFamily="18" charset="0"/>
            </a:endParaRPr>
          </a:p>
        </p:txBody>
      </p:sp>
      <p:graphicFrame>
        <p:nvGraphicFramePr>
          <p:cNvPr id="4" name="Chart 3"/>
          <p:cNvGraphicFramePr>
            <a:graphicFrameLocks/>
          </p:cNvGraphicFramePr>
          <p:nvPr>
            <p:extLst>
              <p:ext uri="{D42A27DB-BD31-4B8C-83A1-F6EECF244321}">
                <p14:modId xmlns:p14="http://schemas.microsoft.com/office/powerpoint/2010/main" xmlns="" val="942242795"/>
              </p:ext>
            </p:extLst>
          </p:nvPr>
        </p:nvGraphicFramePr>
        <p:xfrm>
          <a:off x="3429000" y="1905000"/>
          <a:ext cx="5410200" cy="24384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GB" sz="2800" u="sng" dirty="0" smtClean="0">
                <a:solidFill>
                  <a:schemeClr val="tx2"/>
                </a:solidFill>
                <a:latin typeface="Times New Roman" pitchFamily="18" charset="0"/>
                <a:cs typeface="Times New Roman" pitchFamily="18" charset="0"/>
              </a:rPr>
              <a:t>Access to Water (cont’d)</a:t>
            </a:r>
            <a:endParaRPr lang="en-IN" sz="2800" dirty="0">
              <a:solidFill>
                <a:schemeClr val="tx2"/>
              </a:solidFill>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r>
              <a:rPr lang="en-US" sz="2800" i="1" dirty="0" smtClean="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Water Storage </a:t>
            </a:r>
            <a:r>
              <a:rPr lang="en-US" sz="2800" i="1" dirty="0" smtClean="0">
                <a:solidFill>
                  <a:schemeClr val="tx2"/>
                </a:solidFill>
                <a:latin typeface="Times New Roman" pitchFamily="18" charset="0"/>
                <a:cs typeface="Times New Roman" pitchFamily="18" charset="0"/>
              </a:rPr>
              <a:t>	</a:t>
            </a:r>
            <a:r>
              <a:rPr lang="en-US" sz="2800" dirty="0" smtClean="0">
                <a:solidFill>
                  <a:schemeClr val="tx2"/>
                </a:solidFill>
                <a:latin typeface="Times New Roman" pitchFamily="18" charset="0"/>
                <a:cs typeface="Times New Roman" pitchFamily="18" charset="0"/>
              </a:rPr>
              <a:t>8.50% </a:t>
            </a:r>
            <a:r>
              <a:rPr lang="en-US" sz="2800" dirty="0" err="1" smtClean="0">
                <a:solidFill>
                  <a:schemeClr val="tx2"/>
                </a:solidFill>
                <a:latin typeface="Times New Roman" pitchFamily="18" charset="0"/>
                <a:cs typeface="Times New Roman" pitchFamily="18" charset="0"/>
              </a:rPr>
              <a:t>Hh</a:t>
            </a:r>
            <a:endParaRPr lang="en-US" sz="2800" dirty="0" smtClean="0">
              <a:solidFill>
                <a:schemeClr val="tx2"/>
              </a:solidFill>
              <a:latin typeface="Times New Roman" pitchFamily="18" charset="0"/>
              <a:cs typeface="Times New Roman" pitchFamily="18" charset="0"/>
            </a:endParaRPr>
          </a:p>
          <a:p>
            <a:pPr>
              <a:buNone/>
            </a:pPr>
            <a:r>
              <a:rPr lang="en-US" sz="2800" dirty="0" smtClean="0">
                <a:solidFill>
                  <a:schemeClr val="tx2"/>
                </a:solidFill>
                <a:latin typeface="Times New Roman" pitchFamily="18" charset="0"/>
                <a:cs typeface="Times New Roman" pitchFamily="18" charset="0"/>
              </a:rPr>
              <a:t> 		</a:t>
            </a:r>
            <a:r>
              <a:rPr lang="en-US" sz="2800" i="1" dirty="0" smtClean="0">
                <a:solidFill>
                  <a:schemeClr val="tx2"/>
                </a:solidFill>
                <a:latin typeface="Times New Roman" pitchFamily="18" charset="0"/>
                <a:cs typeface="Times New Roman" pitchFamily="18" charset="0"/>
              </a:rPr>
              <a:t>Type</a:t>
            </a:r>
            <a:endParaRPr lang="en-IN" sz="2800" i="1" dirty="0" smtClean="0">
              <a:solidFill>
                <a:schemeClr val="tx2"/>
              </a:solidFill>
              <a:latin typeface="Times New Roman" pitchFamily="18" charset="0"/>
              <a:cs typeface="Times New Roman" pitchFamily="18" charset="0"/>
            </a:endParaRPr>
          </a:p>
          <a:p>
            <a:pPr>
              <a:buNone/>
            </a:pPr>
            <a:endParaRPr lang="en-US" sz="2800" dirty="0" smtClean="0">
              <a:solidFill>
                <a:schemeClr val="tx2"/>
              </a:solidFill>
              <a:latin typeface="Times New Roman" pitchFamily="18" charset="0"/>
              <a:cs typeface="Times New Roman" pitchFamily="18" charset="0"/>
            </a:endParaRPr>
          </a:p>
          <a:p>
            <a:pPr marL="0" indent="0">
              <a:buNone/>
            </a:pPr>
            <a:endParaRPr lang="en-IN" sz="2800" dirty="0" smtClean="0">
              <a:solidFill>
                <a:schemeClr val="tx2"/>
              </a:solidFill>
              <a:latin typeface="Times New Roman" pitchFamily="18" charset="0"/>
              <a:cs typeface="Times New Roman" pitchFamily="18" charset="0"/>
            </a:endParaRPr>
          </a:p>
          <a:p>
            <a:pPr marL="0" indent="0">
              <a:buNone/>
            </a:pPr>
            <a:r>
              <a:rPr lang="en-IN" sz="2800" i="1" dirty="0" smtClean="0">
                <a:solidFill>
                  <a:schemeClr val="tx2"/>
                </a:solidFill>
                <a:latin typeface="Times New Roman" pitchFamily="18" charset="0"/>
                <a:cs typeface="Times New Roman" pitchFamily="18" charset="0"/>
              </a:rPr>
              <a:t>	Ownership</a:t>
            </a:r>
          </a:p>
          <a:p>
            <a:pPr marL="0" indent="0">
              <a:buNone/>
            </a:pPr>
            <a:endParaRPr lang="en-IN" sz="2800" i="1" dirty="0">
              <a:solidFill>
                <a:schemeClr val="tx2"/>
              </a:solidFill>
              <a:latin typeface="Times New Roman" pitchFamily="18" charset="0"/>
              <a:cs typeface="Times New Roman" pitchFamily="18" charset="0"/>
            </a:endParaRPr>
          </a:p>
          <a:p>
            <a:pPr marL="0" indent="0">
              <a:buNone/>
            </a:pPr>
            <a:r>
              <a:rPr lang="en-IN" sz="2800" i="1" dirty="0">
                <a:solidFill>
                  <a:schemeClr val="tx2"/>
                </a:solidFill>
                <a:latin typeface="Times New Roman" pitchFamily="18" charset="0"/>
                <a:cs typeface="Times New Roman" pitchFamily="18" charset="0"/>
              </a:rPr>
              <a:t>	</a:t>
            </a:r>
            <a:r>
              <a:rPr lang="en-IN" sz="2800" i="1" dirty="0" smtClean="0">
                <a:solidFill>
                  <a:schemeClr val="tx2"/>
                </a:solidFill>
                <a:latin typeface="Times New Roman" pitchFamily="18" charset="0"/>
                <a:cs typeface="Times New Roman" pitchFamily="18" charset="0"/>
              </a:rPr>
              <a:t>Purpose</a:t>
            </a:r>
            <a:endParaRPr lang="en-IN" sz="2800" i="1" dirty="0">
              <a:solidFill>
                <a:schemeClr val="tx2"/>
              </a:solidFill>
              <a:latin typeface="Times New Roman" pitchFamily="18" charset="0"/>
              <a:cs typeface="Times New Roman" pitchFamily="18" charset="0"/>
            </a:endParaRPr>
          </a:p>
        </p:txBody>
      </p:sp>
      <p:graphicFrame>
        <p:nvGraphicFramePr>
          <p:cNvPr id="5" name="Chart 4"/>
          <p:cNvGraphicFramePr/>
          <p:nvPr>
            <p:extLst>
              <p:ext uri="{D42A27DB-BD31-4B8C-83A1-F6EECF244321}">
                <p14:modId xmlns:p14="http://schemas.microsoft.com/office/powerpoint/2010/main" xmlns="" val="1957827107"/>
              </p:ext>
            </p:extLst>
          </p:nvPr>
        </p:nvGraphicFramePr>
        <p:xfrm>
          <a:off x="990600" y="2057400"/>
          <a:ext cx="5705475" cy="166687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p:nvPr>
            <p:extLst>
              <p:ext uri="{D42A27DB-BD31-4B8C-83A1-F6EECF244321}">
                <p14:modId xmlns:p14="http://schemas.microsoft.com/office/powerpoint/2010/main" xmlns="" val="3223901306"/>
              </p:ext>
            </p:extLst>
          </p:nvPr>
        </p:nvGraphicFramePr>
        <p:xfrm>
          <a:off x="533400" y="5129348"/>
          <a:ext cx="6618514" cy="169817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Chart 6"/>
          <p:cNvGraphicFramePr/>
          <p:nvPr>
            <p:extLst>
              <p:ext uri="{D42A27DB-BD31-4B8C-83A1-F6EECF244321}">
                <p14:modId xmlns:p14="http://schemas.microsoft.com/office/powerpoint/2010/main" xmlns="" val="48653083"/>
              </p:ext>
            </p:extLst>
          </p:nvPr>
        </p:nvGraphicFramePr>
        <p:xfrm>
          <a:off x="3401949" y="3505200"/>
          <a:ext cx="5705475" cy="1657350"/>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GB" sz="3200" u="sng" dirty="0" smtClean="0">
                <a:solidFill>
                  <a:schemeClr val="tx2"/>
                </a:solidFill>
                <a:latin typeface="Times New Roman" pitchFamily="18" charset="0"/>
                <a:cs typeface="Times New Roman" pitchFamily="18" charset="0"/>
              </a:rPr>
              <a:t>Access to Advice, Market and Credits</a:t>
            </a:r>
            <a:endParaRPr lang="en-IN" sz="3200" u="sng" dirty="0">
              <a:solidFill>
                <a:schemeClr val="tx2"/>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8229600" cy="5029200"/>
          </a:xfrm>
        </p:spPr>
        <p:txBody>
          <a:bodyPr>
            <a:normAutofit fontScale="70000" lnSpcReduction="20000"/>
          </a:bodyPr>
          <a:lstStyle/>
          <a:p>
            <a:r>
              <a:rPr lang="en-US" sz="4000" i="1" dirty="0" smtClean="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Access to Advice</a:t>
            </a:r>
          </a:p>
          <a:p>
            <a:endParaRPr lang="en-US" sz="4000" i="1" dirty="0" smtClean="0">
              <a:solidFill>
                <a:schemeClr val="tx2"/>
              </a:solidFill>
              <a:latin typeface="Times New Roman" pitchFamily="18" charset="0"/>
              <a:cs typeface="Times New Roman" pitchFamily="18" charset="0"/>
            </a:endParaRPr>
          </a:p>
          <a:p>
            <a:endParaRPr lang="en-US" sz="4000" i="1" dirty="0" smtClean="0">
              <a:solidFill>
                <a:schemeClr val="tx2"/>
              </a:solidFill>
              <a:latin typeface="Times New Roman" pitchFamily="18" charset="0"/>
              <a:cs typeface="Times New Roman" pitchFamily="18" charset="0"/>
            </a:endParaRPr>
          </a:p>
          <a:p>
            <a:r>
              <a:rPr lang="en-US" sz="4000" i="1" dirty="0" smtClean="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Access to Market</a:t>
            </a:r>
          </a:p>
          <a:p>
            <a:endParaRPr lang="en-US" sz="4000" i="1" dirty="0" smtClean="0">
              <a:solidFill>
                <a:schemeClr val="tx2"/>
              </a:solidFill>
              <a:latin typeface="Times New Roman" pitchFamily="18" charset="0"/>
              <a:cs typeface="Times New Roman" pitchFamily="18" charset="0"/>
            </a:endParaRPr>
          </a:p>
          <a:p>
            <a:endParaRPr lang="en-US" sz="4000" i="1" dirty="0" smtClean="0">
              <a:solidFill>
                <a:schemeClr val="tx2"/>
              </a:solidFill>
              <a:latin typeface="Times New Roman" pitchFamily="18" charset="0"/>
              <a:cs typeface="Times New Roman" pitchFamily="18" charset="0"/>
            </a:endParaRPr>
          </a:p>
          <a:p>
            <a:endParaRPr lang="en-US" sz="4000" i="1" dirty="0" smtClean="0">
              <a:solidFill>
                <a:schemeClr val="tx2"/>
              </a:solidFill>
              <a:latin typeface="Times New Roman" pitchFamily="18" charset="0"/>
              <a:cs typeface="Times New Roman" pitchFamily="18" charset="0"/>
            </a:endParaRPr>
          </a:p>
          <a:p>
            <a:endParaRPr lang="en-US" sz="4000" i="1" dirty="0" smtClean="0">
              <a:solidFill>
                <a:schemeClr val="tx2"/>
              </a:solidFill>
              <a:latin typeface="Times New Roman" pitchFamily="18" charset="0"/>
              <a:cs typeface="Times New Roman" pitchFamily="18" charset="0"/>
            </a:endParaRPr>
          </a:p>
          <a:p>
            <a:r>
              <a:rPr lang="en-US" sz="4000" i="1" dirty="0" smtClean="0">
                <a:solidFill>
                  <a:schemeClr val="tx2"/>
                </a:solidFill>
                <a:latin typeface="Times New Roman" pitchFamily="18" charset="0"/>
                <a:cs typeface="Times New Roman" pitchFamily="18" charset="0"/>
              </a:rPr>
              <a:t>Transportation </a:t>
            </a:r>
            <a:r>
              <a:rPr lang="en-US" i="1" dirty="0" smtClean="0">
                <a:solidFill>
                  <a:schemeClr val="tx2"/>
                </a:solidFill>
                <a:latin typeface="Times New Roman" pitchFamily="18" charset="0"/>
                <a:cs typeface="Times New Roman" pitchFamily="18" charset="0"/>
              </a:rPr>
              <a:t>	</a:t>
            </a:r>
            <a:r>
              <a:rPr lang="en-US" dirty="0" smtClean="0">
                <a:solidFill>
                  <a:schemeClr val="tx2"/>
                </a:solidFill>
                <a:latin typeface="Times New Roman" pitchFamily="18" charset="0"/>
                <a:cs typeface="Times New Roman" pitchFamily="18" charset="0"/>
              </a:rPr>
              <a:t> 	93.83% On foot</a:t>
            </a:r>
          </a:p>
          <a:p>
            <a:pPr>
              <a:buNone/>
            </a:pPr>
            <a:r>
              <a:rPr lang="en-US" i="1" dirty="0" smtClean="0">
                <a:solidFill>
                  <a:schemeClr val="tx2"/>
                </a:solidFill>
                <a:latin typeface="Times New Roman" pitchFamily="18" charset="0"/>
                <a:cs typeface="Times New Roman" pitchFamily="18" charset="0"/>
              </a:rPr>
              <a:t>		</a:t>
            </a:r>
            <a:r>
              <a:rPr lang="en-US" i="1" dirty="0" smtClean="0">
                <a:solidFill>
                  <a:schemeClr val="tx2"/>
                </a:solidFill>
              </a:rPr>
              <a:t>			</a:t>
            </a:r>
            <a:r>
              <a:rPr lang="en-US" dirty="0" smtClean="0">
                <a:solidFill>
                  <a:schemeClr val="tx2"/>
                </a:solidFill>
                <a:latin typeface="Times New Roman" pitchFamily="18" charset="0"/>
                <a:cs typeface="Times New Roman" pitchFamily="18" charset="0"/>
              </a:rPr>
              <a:t>3.34%. Animal</a:t>
            </a:r>
          </a:p>
          <a:p>
            <a:pPr>
              <a:buNone/>
            </a:pPr>
            <a:r>
              <a:rPr lang="en-US" dirty="0" smtClean="0">
                <a:solidFill>
                  <a:schemeClr val="tx2"/>
                </a:solidFill>
                <a:latin typeface="Times New Roman" pitchFamily="18" charset="0"/>
                <a:cs typeface="Times New Roman" pitchFamily="18" charset="0"/>
              </a:rPr>
              <a:t>					2.43% Motorized vehicle</a:t>
            </a:r>
            <a:endParaRPr lang="en-US" i="1" dirty="0" smtClean="0">
              <a:solidFill>
                <a:schemeClr val="tx2"/>
              </a:solidFill>
              <a:latin typeface="Times New Roman" pitchFamily="18" charset="0"/>
              <a:cs typeface="Times New Roman" pitchFamily="18" charset="0"/>
            </a:endParaRPr>
          </a:p>
          <a:p>
            <a:pPr>
              <a:buNone/>
            </a:pPr>
            <a:r>
              <a:rPr lang="en-US" i="1" dirty="0" smtClean="0">
                <a:solidFill>
                  <a:schemeClr val="tx2"/>
                </a:solidFill>
              </a:rPr>
              <a:t>		</a:t>
            </a:r>
            <a:endParaRPr lang="en-IN" dirty="0" smtClean="0">
              <a:solidFill>
                <a:schemeClr val="tx2"/>
              </a:solidFill>
            </a:endParaRPr>
          </a:p>
          <a:p>
            <a:pPr lvl="1">
              <a:buNone/>
            </a:pPr>
            <a:endParaRPr lang="en-US" dirty="0" smtClean="0">
              <a:solidFill>
                <a:schemeClr val="tx2"/>
              </a:solidFill>
            </a:endParaRPr>
          </a:p>
        </p:txBody>
      </p:sp>
      <p:graphicFrame>
        <p:nvGraphicFramePr>
          <p:cNvPr id="4" name="Table 3"/>
          <p:cNvGraphicFramePr>
            <a:graphicFrameLocks noGrp="1"/>
          </p:cNvGraphicFramePr>
          <p:nvPr>
            <p:extLst>
              <p:ext uri="{D42A27DB-BD31-4B8C-83A1-F6EECF244321}">
                <p14:modId xmlns:p14="http://schemas.microsoft.com/office/powerpoint/2010/main" xmlns="" val="1304912846"/>
              </p:ext>
            </p:extLst>
          </p:nvPr>
        </p:nvGraphicFramePr>
        <p:xfrm>
          <a:off x="3886200" y="1554480"/>
          <a:ext cx="4343400" cy="1036320"/>
        </p:xfrm>
        <a:graphic>
          <a:graphicData uri="http://schemas.openxmlformats.org/drawingml/2006/table">
            <a:tbl>
              <a:tblPr firstRow="1" bandRow="1">
                <a:tableStyleId>{5C22544A-7EE6-4342-B048-85BDC9FD1C3A}</a:tableStyleId>
              </a:tblPr>
              <a:tblGrid>
                <a:gridCol w="914400"/>
                <a:gridCol w="1447800"/>
                <a:gridCol w="1981200"/>
              </a:tblGrid>
              <a:tr h="338866">
                <a:tc>
                  <a:txBody>
                    <a:bodyPr/>
                    <a:lstStyle/>
                    <a:p>
                      <a:endParaRPr lang="en-IN" dirty="0"/>
                    </a:p>
                  </a:txBody>
                  <a:tcPr/>
                </a:tc>
                <a:tc>
                  <a:txBody>
                    <a:bodyPr/>
                    <a:lstStyle/>
                    <a:p>
                      <a:r>
                        <a:rPr lang="en-GB" sz="1400" dirty="0" smtClean="0"/>
                        <a:t>Crop production</a:t>
                      </a:r>
                      <a:endParaRPr lang="en-IN" sz="1400" dirty="0"/>
                    </a:p>
                  </a:txBody>
                  <a:tcPr/>
                </a:tc>
                <a:tc>
                  <a:txBody>
                    <a:bodyPr/>
                    <a:lstStyle/>
                    <a:p>
                      <a:r>
                        <a:rPr lang="en-GB" sz="1400" dirty="0" smtClean="0"/>
                        <a:t>Livestock Activities</a:t>
                      </a:r>
                      <a:endParaRPr lang="en-IN" sz="1400" dirty="0"/>
                    </a:p>
                  </a:txBody>
                  <a:tcPr/>
                </a:tc>
              </a:tr>
              <a:tr h="310627">
                <a:tc>
                  <a:txBody>
                    <a:bodyPr/>
                    <a:lstStyle/>
                    <a:p>
                      <a:r>
                        <a:rPr lang="en-US" sz="1600" i="1" dirty="0" smtClean="0"/>
                        <a:t>Training</a:t>
                      </a:r>
                      <a:endParaRPr lang="en-IN" sz="1600" dirty="0"/>
                    </a:p>
                  </a:txBody>
                  <a:tcPr/>
                </a:tc>
                <a:tc>
                  <a:txBody>
                    <a:bodyPr/>
                    <a:lstStyle/>
                    <a:p>
                      <a:pPr algn="ctr"/>
                      <a:r>
                        <a:rPr lang="en-US" sz="1400" dirty="0" smtClean="0"/>
                        <a:t>47.10% </a:t>
                      </a:r>
                      <a:endParaRPr lang="en-IN" sz="1400" dirty="0"/>
                    </a:p>
                  </a:txBody>
                  <a:tcPr anchor="ctr"/>
                </a:tc>
                <a:tc>
                  <a:txBody>
                    <a:bodyPr/>
                    <a:lstStyle/>
                    <a:p>
                      <a:pPr algn="ctr"/>
                      <a:r>
                        <a:rPr lang="en-GB" sz="1400" dirty="0" smtClean="0"/>
                        <a:t>53.30%</a:t>
                      </a:r>
                      <a:endParaRPr lang="en-IN" sz="1400" dirty="0"/>
                    </a:p>
                  </a:txBody>
                  <a:tcPr anchor="ctr"/>
                </a:tc>
              </a:tr>
              <a:tr h="310627">
                <a:tc>
                  <a:txBody>
                    <a:bodyPr/>
                    <a:lstStyle/>
                    <a:p>
                      <a:r>
                        <a:rPr lang="en-GB" sz="1600" dirty="0" smtClean="0"/>
                        <a:t>Visit</a:t>
                      </a:r>
                      <a:endParaRPr lang="en-IN" sz="1600" dirty="0"/>
                    </a:p>
                  </a:txBody>
                  <a:tcPr/>
                </a:tc>
                <a:tc>
                  <a:txBody>
                    <a:bodyPr/>
                    <a:lstStyle/>
                    <a:p>
                      <a:pPr algn="ctr"/>
                      <a:r>
                        <a:rPr lang="en-GB" sz="1400" dirty="0" smtClean="0"/>
                        <a:t>5</a:t>
                      </a:r>
                      <a:endParaRPr lang="en-IN" sz="1400" dirty="0"/>
                    </a:p>
                  </a:txBody>
                  <a:tcPr anchor="ctr"/>
                </a:tc>
                <a:tc>
                  <a:txBody>
                    <a:bodyPr/>
                    <a:lstStyle/>
                    <a:p>
                      <a:pPr algn="ctr"/>
                      <a:r>
                        <a:rPr lang="en-GB" sz="1400" dirty="0" smtClean="0"/>
                        <a:t>4</a:t>
                      </a:r>
                      <a:endParaRPr lang="en-IN" sz="1400" dirty="0"/>
                    </a:p>
                  </a:txBody>
                  <a:tcPr anchor="ct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xmlns="" val="3137873255"/>
              </p:ext>
            </p:extLst>
          </p:nvPr>
        </p:nvGraphicFramePr>
        <p:xfrm>
          <a:off x="3886200" y="2895600"/>
          <a:ext cx="4343400" cy="975360"/>
        </p:xfrm>
        <a:graphic>
          <a:graphicData uri="http://schemas.openxmlformats.org/drawingml/2006/table">
            <a:tbl>
              <a:tblPr firstRow="1" bandRow="1">
                <a:tableStyleId>{5C22544A-7EE6-4342-B048-85BDC9FD1C3A}</a:tableStyleId>
              </a:tblPr>
              <a:tblGrid>
                <a:gridCol w="1447800"/>
                <a:gridCol w="1240971"/>
                <a:gridCol w="1654629"/>
              </a:tblGrid>
              <a:tr h="279400">
                <a:tc>
                  <a:txBody>
                    <a:bodyPr/>
                    <a:lstStyle/>
                    <a:p>
                      <a:endParaRPr lang="en-IN" sz="1400" dirty="0"/>
                    </a:p>
                  </a:txBody>
                  <a:tcPr/>
                </a:tc>
                <a:tc>
                  <a:txBody>
                    <a:bodyPr/>
                    <a:lstStyle/>
                    <a:p>
                      <a:r>
                        <a:rPr lang="en-GB" sz="1400" dirty="0" smtClean="0"/>
                        <a:t>Input</a:t>
                      </a:r>
                      <a:endParaRPr lang="en-IN" sz="1400" dirty="0"/>
                    </a:p>
                  </a:txBody>
                  <a:tcPr/>
                </a:tc>
                <a:tc>
                  <a:txBody>
                    <a:bodyPr/>
                    <a:lstStyle/>
                    <a:p>
                      <a:r>
                        <a:rPr lang="en-GB" sz="1400" dirty="0" smtClean="0"/>
                        <a:t>Output</a:t>
                      </a:r>
                      <a:endParaRPr lang="en-IN" sz="1400" dirty="0"/>
                    </a:p>
                  </a:txBody>
                  <a:tcPr/>
                </a:tc>
              </a:tr>
              <a:tr h="279400">
                <a:tc>
                  <a:txBody>
                    <a:bodyPr/>
                    <a:lstStyle/>
                    <a:p>
                      <a:r>
                        <a:rPr lang="en-GB" sz="1600" dirty="0" smtClean="0"/>
                        <a:t>Distance Km</a:t>
                      </a:r>
                      <a:endParaRPr lang="en-IN" sz="1600" dirty="0"/>
                    </a:p>
                  </a:txBody>
                  <a:tcPr/>
                </a:tc>
                <a:tc>
                  <a:txBody>
                    <a:bodyPr/>
                    <a:lstStyle/>
                    <a:p>
                      <a:r>
                        <a:rPr lang="en-US" sz="1600" dirty="0" smtClean="0"/>
                        <a:t>5.66 km </a:t>
                      </a:r>
                      <a:endParaRPr lang="en-IN" sz="1600" dirty="0"/>
                    </a:p>
                  </a:txBody>
                  <a:tcPr/>
                </a:tc>
                <a:tc>
                  <a:txBody>
                    <a:bodyPr/>
                    <a:lstStyle/>
                    <a:p>
                      <a:r>
                        <a:rPr lang="en-US" sz="1600" dirty="0" smtClean="0"/>
                        <a:t>5.70 km </a:t>
                      </a:r>
                      <a:endParaRPr lang="en-IN" sz="1600" dirty="0"/>
                    </a:p>
                  </a:txBody>
                  <a:tcPr/>
                </a:tc>
              </a:tr>
              <a:tr h="279400">
                <a:tc>
                  <a:txBody>
                    <a:bodyPr/>
                    <a:lstStyle/>
                    <a:p>
                      <a:pPr algn="l"/>
                      <a:r>
                        <a:rPr lang="en-GB" sz="1600" dirty="0" smtClean="0"/>
                        <a:t>Travel Distance</a:t>
                      </a:r>
                      <a:endParaRPr lang="en-IN" sz="1600" dirty="0"/>
                    </a:p>
                  </a:txBody>
                  <a:tcPr/>
                </a:tc>
                <a:tc>
                  <a:txBody>
                    <a:bodyPr/>
                    <a:lstStyle/>
                    <a:p>
                      <a:r>
                        <a:rPr lang="en-US" sz="1600" dirty="0" smtClean="0"/>
                        <a:t>8.91 hrs </a:t>
                      </a:r>
                      <a:endParaRPr lang="en-IN" sz="1600" dirty="0"/>
                    </a:p>
                  </a:txBody>
                  <a:tcPr/>
                </a:tc>
                <a:tc>
                  <a:txBody>
                    <a:bodyPr/>
                    <a:lstStyle/>
                    <a:p>
                      <a:r>
                        <a:rPr lang="en-US" sz="1600" dirty="0" smtClean="0"/>
                        <a:t>11.32 hrs</a:t>
                      </a:r>
                      <a:endParaRPr lang="en-IN" sz="1600" dirty="0"/>
                    </a:p>
                  </a:txBody>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GB" sz="2800" u="sng" dirty="0" smtClean="0">
                <a:solidFill>
                  <a:schemeClr val="tx2"/>
                </a:solidFill>
                <a:latin typeface="Times New Roman" pitchFamily="18" charset="0"/>
                <a:cs typeface="Times New Roman" pitchFamily="18" charset="0"/>
              </a:rPr>
              <a:t>Access to Advice, Market and Credits (cont’d)</a:t>
            </a:r>
            <a:endParaRPr lang="en-IN" sz="2800" u="sng" dirty="0">
              <a:solidFill>
                <a:schemeClr val="tx2"/>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1143000"/>
            <a:ext cx="8229600" cy="5105400"/>
          </a:xfrm>
        </p:spPr>
        <p:txBody>
          <a:bodyPr>
            <a:normAutofit/>
          </a:bodyPr>
          <a:lstStyle/>
          <a:p>
            <a:r>
              <a:rPr lang="en-US" sz="2800" i="1" dirty="0" smtClean="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Access to Credit 	 </a:t>
            </a:r>
          </a:p>
          <a:p>
            <a:pPr>
              <a:buNone/>
            </a:pPr>
            <a:r>
              <a:rPr lang="en-US" sz="2400" i="1" dirty="0" smtClean="0">
                <a:solidFill>
                  <a:schemeClr val="tx2"/>
                </a:solidFill>
                <a:latin typeface="Times New Roman" pitchFamily="18" charset="0"/>
                <a:cs typeface="Times New Roman" pitchFamily="18" charset="0"/>
              </a:rPr>
              <a:t>			</a:t>
            </a:r>
            <a:r>
              <a:rPr lang="en-US" sz="2400" dirty="0" smtClean="0">
                <a:solidFill>
                  <a:schemeClr val="tx2"/>
                </a:solidFill>
                <a:latin typeface="Times New Roman" pitchFamily="18" charset="0"/>
                <a:cs typeface="Times New Roman" pitchFamily="18" charset="0"/>
              </a:rPr>
              <a:t>50.00% have at least borrowed money once. </a:t>
            </a:r>
          </a:p>
          <a:p>
            <a:pPr>
              <a:buNone/>
            </a:pPr>
            <a:r>
              <a:rPr lang="en-US" sz="2400" i="1" dirty="0" smtClean="0">
                <a:solidFill>
                  <a:schemeClr val="tx2"/>
                </a:solidFill>
                <a:latin typeface="Times New Roman" pitchFamily="18" charset="0"/>
                <a:cs typeface="Times New Roman" pitchFamily="18" charset="0"/>
              </a:rPr>
              <a:t>Purpose</a:t>
            </a:r>
          </a:p>
          <a:p>
            <a:pPr>
              <a:buNone/>
            </a:pPr>
            <a:endParaRPr lang="en-US" sz="2400" i="1" dirty="0">
              <a:solidFill>
                <a:schemeClr val="tx2"/>
              </a:solidFill>
              <a:latin typeface="Times New Roman" pitchFamily="18" charset="0"/>
              <a:cs typeface="Times New Roman" pitchFamily="18" charset="0"/>
            </a:endParaRPr>
          </a:p>
          <a:p>
            <a:pPr>
              <a:buNone/>
            </a:pPr>
            <a:endParaRPr lang="en-US" sz="2400" i="1" dirty="0" smtClean="0">
              <a:solidFill>
                <a:schemeClr val="tx2"/>
              </a:solidFill>
              <a:latin typeface="Times New Roman" pitchFamily="18" charset="0"/>
              <a:cs typeface="Times New Roman" pitchFamily="18" charset="0"/>
            </a:endParaRPr>
          </a:p>
          <a:p>
            <a:pPr>
              <a:buNone/>
            </a:pPr>
            <a:endParaRPr lang="en-US" sz="2400" i="1" dirty="0">
              <a:solidFill>
                <a:schemeClr val="tx2"/>
              </a:solidFill>
              <a:latin typeface="Times New Roman" pitchFamily="18" charset="0"/>
              <a:cs typeface="Times New Roman" pitchFamily="18" charset="0"/>
            </a:endParaRPr>
          </a:p>
          <a:p>
            <a:pPr>
              <a:buNone/>
            </a:pPr>
            <a:r>
              <a:rPr lang="en-US" sz="2400" i="1" dirty="0" smtClean="0">
                <a:solidFill>
                  <a:schemeClr val="tx2"/>
                </a:solidFill>
                <a:latin typeface="Times New Roman" pitchFamily="18" charset="0"/>
                <a:cs typeface="Times New Roman" pitchFamily="18" charset="0"/>
              </a:rPr>
              <a:t>Source</a:t>
            </a:r>
          </a:p>
          <a:p>
            <a:pPr>
              <a:buNone/>
            </a:pPr>
            <a:endParaRPr lang="en-US" sz="2400" i="1" dirty="0">
              <a:solidFill>
                <a:schemeClr val="tx2"/>
              </a:solidFill>
              <a:latin typeface="Times New Roman" pitchFamily="18" charset="0"/>
              <a:cs typeface="Times New Roman" pitchFamily="18" charset="0"/>
            </a:endParaRPr>
          </a:p>
          <a:p>
            <a:pPr>
              <a:buNone/>
            </a:pPr>
            <a:endParaRPr lang="en-US" sz="2400" i="1" dirty="0" smtClean="0">
              <a:solidFill>
                <a:schemeClr val="tx2"/>
              </a:solidFill>
              <a:latin typeface="Times New Roman" pitchFamily="18" charset="0"/>
              <a:cs typeface="Times New Roman" pitchFamily="18" charset="0"/>
            </a:endParaRPr>
          </a:p>
          <a:p>
            <a:pPr>
              <a:buNone/>
            </a:pPr>
            <a:endParaRPr lang="en-US" sz="2400" i="1" dirty="0" smtClean="0">
              <a:solidFill>
                <a:schemeClr val="tx2"/>
              </a:solidFill>
              <a:latin typeface="Times New Roman" pitchFamily="18" charset="0"/>
              <a:cs typeface="Times New Roman" pitchFamily="18" charset="0"/>
            </a:endParaRPr>
          </a:p>
          <a:p>
            <a:pPr>
              <a:buNone/>
            </a:pPr>
            <a:r>
              <a:rPr lang="en-US" sz="2400" i="1" dirty="0" smtClean="0">
                <a:solidFill>
                  <a:schemeClr val="tx2"/>
                </a:solidFill>
                <a:latin typeface="Times New Roman" pitchFamily="18" charset="0"/>
                <a:cs typeface="Times New Roman" pitchFamily="18" charset="0"/>
              </a:rPr>
              <a:t>Frequency</a:t>
            </a:r>
            <a:r>
              <a:rPr lang="en-US" sz="2800" i="1" dirty="0" smtClean="0">
                <a:solidFill>
                  <a:schemeClr val="tx2"/>
                </a:solidFill>
                <a:latin typeface="Times New Roman" pitchFamily="18" charset="0"/>
                <a:cs typeface="Times New Roman" pitchFamily="18" charset="0"/>
              </a:rPr>
              <a:t>	</a:t>
            </a:r>
          </a:p>
          <a:p>
            <a:pPr>
              <a:buNone/>
            </a:pPr>
            <a:endParaRPr lang="en-IN" dirty="0">
              <a:solidFill>
                <a:schemeClr val="tx2"/>
              </a:solidFill>
              <a:latin typeface="Times New Roman" pitchFamily="18" charset="0"/>
              <a:cs typeface="Times New Roman" pitchFamily="18" charset="0"/>
            </a:endParaRPr>
          </a:p>
        </p:txBody>
      </p:sp>
      <p:graphicFrame>
        <p:nvGraphicFramePr>
          <p:cNvPr id="5" name="Chart 4"/>
          <p:cNvGraphicFramePr/>
          <p:nvPr>
            <p:extLst>
              <p:ext uri="{D42A27DB-BD31-4B8C-83A1-F6EECF244321}">
                <p14:modId xmlns:p14="http://schemas.microsoft.com/office/powerpoint/2010/main" xmlns="" val="1014190478"/>
              </p:ext>
            </p:extLst>
          </p:nvPr>
        </p:nvGraphicFramePr>
        <p:xfrm>
          <a:off x="1066800" y="1828800"/>
          <a:ext cx="5791200" cy="18288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p:cNvGraphicFramePr/>
          <p:nvPr>
            <p:extLst>
              <p:ext uri="{D42A27DB-BD31-4B8C-83A1-F6EECF244321}">
                <p14:modId xmlns:p14="http://schemas.microsoft.com/office/powerpoint/2010/main" xmlns="" val="216642989"/>
              </p:ext>
            </p:extLst>
          </p:nvPr>
        </p:nvGraphicFramePr>
        <p:xfrm>
          <a:off x="685800" y="3733800"/>
          <a:ext cx="6400800" cy="1828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p:cNvGraphicFramePr/>
          <p:nvPr>
            <p:extLst>
              <p:ext uri="{D42A27DB-BD31-4B8C-83A1-F6EECF244321}">
                <p14:modId xmlns:p14="http://schemas.microsoft.com/office/powerpoint/2010/main" xmlns="" val="3239621834"/>
              </p:ext>
            </p:extLst>
          </p:nvPr>
        </p:nvGraphicFramePr>
        <p:xfrm>
          <a:off x="2362200" y="5257800"/>
          <a:ext cx="5181600" cy="175260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GB" sz="3200" u="sng" dirty="0" smtClean="0">
                <a:solidFill>
                  <a:schemeClr val="tx2"/>
                </a:solidFill>
                <a:latin typeface="Times New Roman" pitchFamily="18" charset="0"/>
                <a:cs typeface="Times New Roman" pitchFamily="18" charset="0"/>
              </a:rPr>
              <a:t>Shocks and Aid</a:t>
            </a:r>
            <a:endParaRPr lang="en-IN" sz="3200" u="sng" dirty="0">
              <a:solidFill>
                <a:schemeClr val="tx2"/>
              </a:solidFill>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GB" sz="2800" i="1" dirty="0" smtClean="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Aid</a:t>
            </a:r>
          </a:p>
          <a:p>
            <a:pPr marL="457200" lvl="1" indent="0">
              <a:buNone/>
            </a:pPr>
            <a:r>
              <a:rPr lang="en-GB" i="1" dirty="0" smtClean="0">
                <a:solidFill>
                  <a:schemeClr val="tx2"/>
                </a:solidFill>
                <a:latin typeface="Times New Roman" pitchFamily="18" charset="0"/>
                <a:cs typeface="Times New Roman" pitchFamily="18" charset="0"/>
              </a:rPr>
              <a:t>	Reason for aid activity’ implementation	</a:t>
            </a:r>
          </a:p>
          <a:p>
            <a:pPr marL="457200" lvl="1" indent="0">
              <a:buNone/>
            </a:pPr>
            <a:endParaRPr lang="en-GB" i="1" dirty="0" smtClean="0">
              <a:solidFill>
                <a:schemeClr val="tx2"/>
              </a:solidFill>
              <a:latin typeface="Times New Roman" pitchFamily="18" charset="0"/>
              <a:cs typeface="Times New Roman" pitchFamily="18" charset="0"/>
            </a:endParaRPr>
          </a:p>
          <a:p>
            <a:pPr marL="457200" lvl="1" indent="0">
              <a:buNone/>
            </a:pPr>
            <a:endParaRPr lang="en-GB" i="1" dirty="0">
              <a:solidFill>
                <a:schemeClr val="tx2"/>
              </a:solidFill>
              <a:latin typeface="Times New Roman" pitchFamily="18" charset="0"/>
              <a:cs typeface="Times New Roman" pitchFamily="18" charset="0"/>
            </a:endParaRPr>
          </a:p>
          <a:p>
            <a:pPr marL="457200" lvl="1" indent="0">
              <a:buNone/>
            </a:pPr>
            <a:endParaRPr lang="en-GB" i="1" dirty="0" smtClean="0">
              <a:solidFill>
                <a:schemeClr val="tx2"/>
              </a:solidFill>
              <a:latin typeface="Times New Roman" pitchFamily="18" charset="0"/>
              <a:cs typeface="Times New Roman" pitchFamily="18" charset="0"/>
            </a:endParaRPr>
          </a:p>
          <a:p>
            <a:pPr marL="457200" lvl="1" indent="0">
              <a:buNone/>
            </a:pPr>
            <a:r>
              <a:rPr lang="en-GB" i="1" dirty="0" smtClean="0">
                <a:solidFill>
                  <a:schemeClr val="tx2"/>
                </a:solidFill>
                <a:latin typeface="Times New Roman" pitchFamily="18" charset="0"/>
                <a:cs typeface="Times New Roman" pitchFamily="18" charset="0"/>
              </a:rPr>
              <a:t>	Type</a:t>
            </a:r>
          </a:p>
          <a:p>
            <a:pPr>
              <a:buNone/>
            </a:pPr>
            <a:endParaRPr lang="en-IN" dirty="0">
              <a:solidFill>
                <a:schemeClr val="tx2"/>
              </a:solidFill>
              <a:latin typeface="Times New Roman" pitchFamily="18" charset="0"/>
              <a:cs typeface="Times New Roman" pitchFamily="18" charset="0"/>
            </a:endParaRPr>
          </a:p>
        </p:txBody>
      </p:sp>
      <p:graphicFrame>
        <p:nvGraphicFramePr>
          <p:cNvPr id="4" name="Chart 3"/>
          <p:cNvGraphicFramePr/>
          <p:nvPr>
            <p:extLst>
              <p:ext uri="{D42A27DB-BD31-4B8C-83A1-F6EECF244321}">
                <p14:modId xmlns:p14="http://schemas.microsoft.com/office/powerpoint/2010/main" xmlns="" val="772707441"/>
              </p:ext>
            </p:extLst>
          </p:nvPr>
        </p:nvGraphicFramePr>
        <p:xfrm>
          <a:off x="3962400" y="1143000"/>
          <a:ext cx="5181600" cy="583882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p:cNvGraphicFramePr/>
          <p:nvPr>
            <p:extLst>
              <p:ext uri="{D42A27DB-BD31-4B8C-83A1-F6EECF244321}">
                <p14:modId xmlns:p14="http://schemas.microsoft.com/office/powerpoint/2010/main" xmlns="" val="2671783930"/>
              </p:ext>
            </p:extLst>
          </p:nvPr>
        </p:nvGraphicFramePr>
        <p:xfrm>
          <a:off x="152400" y="4572000"/>
          <a:ext cx="4572000" cy="2124075"/>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GB" sz="3200" u="sng" dirty="0" smtClean="0">
                <a:solidFill>
                  <a:schemeClr val="tx2"/>
                </a:solidFill>
                <a:latin typeface="Times New Roman" pitchFamily="18" charset="0"/>
                <a:cs typeface="Times New Roman" pitchFamily="18" charset="0"/>
              </a:rPr>
              <a:t>Crop level Characteristics</a:t>
            </a:r>
            <a:endParaRPr lang="en-IN" sz="3200" u="sng" dirty="0">
              <a:solidFill>
                <a:schemeClr val="tx2"/>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1371600"/>
            <a:ext cx="8229600" cy="4525963"/>
          </a:xfrm>
        </p:spPr>
        <p:txBody>
          <a:bodyPr/>
          <a:lstStyle/>
          <a:p>
            <a:pPr>
              <a:buNone/>
            </a:pPr>
            <a:r>
              <a:rPr lang="en-GB" dirty="0" smtClean="0">
                <a:solidFill>
                  <a:schemeClr val="tx2"/>
                </a:solidFill>
              </a:rPr>
              <a:t>  </a:t>
            </a:r>
            <a:endParaRPr lang="en-IN" dirty="0">
              <a:solidFill>
                <a:schemeClr val="tx2"/>
              </a:solidFill>
            </a:endParaRPr>
          </a:p>
        </p:txBody>
      </p:sp>
      <p:sp>
        <p:nvSpPr>
          <p:cNvPr id="7" name="TextBox 6"/>
          <p:cNvSpPr txBox="1"/>
          <p:nvPr/>
        </p:nvSpPr>
        <p:spPr>
          <a:xfrm>
            <a:off x="533400" y="1752600"/>
            <a:ext cx="4038600" cy="523220"/>
          </a:xfrm>
          <a:prstGeom prst="rect">
            <a:avLst/>
          </a:prstGeom>
          <a:noFill/>
        </p:spPr>
        <p:txBody>
          <a:bodyPr wrap="square" rtlCol="0">
            <a:spAutoFit/>
          </a:bodyPr>
          <a:lstStyle/>
          <a:p>
            <a:pPr marL="342900" indent="-342900">
              <a:buFont typeface="Arial" pitchFamily="34" charset="0"/>
              <a:buChar char="•"/>
            </a:pPr>
            <a:r>
              <a:rPr lang="en-GB" sz="2800" i="1" dirty="0" smtClean="0">
                <a:solidFill>
                  <a:schemeClr val="tx2"/>
                </a:solidFill>
                <a:latin typeface="Times New Roman" pitchFamily="18" charset="0"/>
                <a:cs typeface="Times New Roman" pitchFamily="18" charset="0"/>
              </a:rPr>
              <a:t>Fragmentation</a:t>
            </a:r>
            <a:endParaRPr lang="en-IN" sz="2800" i="1" dirty="0">
              <a:solidFill>
                <a:schemeClr val="tx2"/>
              </a:solidFill>
              <a:latin typeface="Times New Roman" pitchFamily="18" charset="0"/>
              <a:cs typeface="Times New Roman" pitchFamily="18" charset="0"/>
            </a:endParaRPr>
          </a:p>
        </p:txBody>
      </p:sp>
      <p:graphicFrame>
        <p:nvGraphicFramePr>
          <p:cNvPr id="9" name="Chart 8"/>
          <p:cNvGraphicFramePr/>
          <p:nvPr>
            <p:extLst>
              <p:ext uri="{D42A27DB-BD31-4B8C-83A1-F6EECF244321}">
                <p14:modId xmlns:p14="http://schemas.microsoft.com/office/powerpoint/2010/main" xmlns="" val="367798537"/>
              </p:ext>
            </p:extLst>
          </p:nvPr>
        </p:nvGraphicFramePr>
        <p:xfrm>
          <a:off x="609600" y="4114800"/>
          <a:ext cx="7086600"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Chart 9"/>
          <p:cNvGraphicFramePr/>
          <p:nvPr>
            <p:extLst>
              <p:ext uri="{D42A27DB-BD31-4B8C-83A1-F6EECF244321}">
                <p14:modId xmlns:p14="http://schemas.microsoft.com/office/powerpoint/2010/main" xmlns="" val="1779538036"/>
              </p:ext>
            </p:extLst>
          </p:nvPr>
        </p:nvGraphicFramePr>
        <p:xfrm>
          <a:off x="3886200" y="1295400"/>
          <a:ext cx="457200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p:cNvSpPr txBox="1"/>
          <p:nvPr/>
        </p:nvSpPr>
        <p:spPr>
          <a:xfrm>
            <a:off x="557784" y="4114800"/>
            <a:ext cx="2362200" cy="523220"/>
          </a:xfrm>
          <a:prstGeom prst="rect">
            <a:avLst/>
          </a:prstGeom>
          <a:noFill/>
        </p:spPr>
        <p:txBody>
          <a:bodyPr wrap="square" rtlCol="0">
            <a:spAutoFit/>
          </a:bodyPr>
          <a:lstStyle/>
          <a:p>
            <a:pPr marL="285750" indent="-285750">
              <a:buFont typeface="Arial" pitchFamily="34" charset="0"/>
              <a:buChar char="•"/>
            </a:pPr>
            <a:r>
              <a:rPr lang="fr-BE" sz="2800" i="1" dirty="0" smtClean="0">
                <a:solidFill>
                  <a:schemeClr val="tx2"/>
                </a:solidFill>
                <a:latin typeface="Times New Roman" pitchFamily="18" charset="0"/>
                <a:cs typeface="Times New Roman" pitchFamily="18" charset="0"/>
              </a:rPr>
              <a:t>Type</a:t>
            </a:r>
            <a:endParaRPr lang="en-US" sz="2800" i="1" dirty="0">
              <a:solidFill>
                <a:schemeClr val="tx2"/>
              </a:solidFill>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GB" sz="2800" u="sng" dirty="0" smtClean="0">
                <a:solidFill>
                  <a:schemeClr val="tx2"/>
                </a:solidFill>
                <a:latin typeface="Times New Roman" pitchFamily="18" charset="0"/>
                <a:cs typeface="Times New Roman" pitchFamily="18" charset="0"/>
              </a:rPr>
              <a:t>Crop level Characteristics (cont’d)</a:t>
            </a:r>
            <a:endParaRPr lang="en-IN" sz="2800" i="1" dirty="0">
              <a:solidFill>
                <a:schemeClr val="tx2"/>
              </a:solidFill>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GB" i="1" dirty="0" smtClean="0">
                <a:solidFill>
                  <a:schemeClr val="tx2"/>
                </a:solidFill>
                <a:latin typeface="Times New Roman" pitchFamily="18" charset="0"/>
                <a:cs typeface="Times New Roman" pitchFamily="18" charset="0"/>
              </a:rPr>
              <a:t>Irrigation </a:t>
            </a:r>
            <a:endParaRPr lang="en-GB" i="1" dirty="0">
              <a:solidFill>
                <a:schemeClr val="tx2"/>
              </a:solidFill>
              <a:latin typeface="Times New Roman" pitchFamily="18" charset="0"/>
              <a:cs typeface="Times New Roman" pitchFamily="18" charset="0"/>
            </a:endParaRPr>
          </a:p>
          <a:p>
            <a:endParaRPr lang="en-GB" i="1" dirty="0" smtClean="0">
              <a:solidFill>
                <a:schemeClr val="tx2"/>
              </a:solidFill>
              <a:latin typeface="Times New Roman" pitchFamily="18" charset="0"/>
              <a:cs typeface="Times New Roman" pitchFamily="18" charset="0"/>
            </a:endParaRPr>
          </a:p>
          <a:p>
            <a:endParaRPr lang="en-GB" i="1" dirty="0">
              <a:solidFill>
                <a:schemeClr val="tx2"/>
              </a:solidFill>
              <a:latin typeface="Times New Roman" pitchFamily="18" charset="0"/>
              <a:cs typeface="Times New Roman" pitchFamily="18" charset="0"/>
            </a:endParaRPr>
          </a:p>
          <a:p>
            <a:r>
              <a:rPr lang="en-GB" i="1" dirty="0" smtClean="0">
                <a:solidFill>
                  <a:schemeClr val="tx2"/>
                </a:solidFill>
                <a:latin typeface="Times New Roman" pitchFamily="18" charset="0"/>
                <a:cs typeface="Times New Roman" pitchFamily="18" charset="0"/>
              </a:rPr>
              <a:t> Fertilizer</a:t>
            </a:r>
            <a:endParaRPr lang="en-IN" dirty="0">
              <a:solidFill>
                <a:schemeClr val="tx2"/>
              </a:solidFill>
              <a:latin typeface="Times New Roman" pitchFamily="18" charset="0"/>
              <a:cs typeface="Times New Roman" pitchFamily="18" charset="0"/>
            </a:endParaRPr>
          </a:p>
        </p:txBody>
      </p:sp>
      <p:graphicFrame>
        <p:nvGraphicFramePr>
          <p:cNvPr id="4" name="Chart 3"/>
          <p:cNvGraphicFramePr/>
          <p:nvPr>
            <p:extLst>
              <p:ext uri="{D42A27DB-BD31-4B8C-83A1-F6EECF244321}">
                <p14:modId xmlns:p14="http://schemas.microsoft.com/office/powerpoint/2010/main" xmlns="" val="2783438206"/>
              </p:ext>
            </p:extLst>
          </p:nvPr>
        </p:nvGraphicFramePr>
        <p:xfrm>
          <a:off x="4648200" y="1600200"/>
          <a:ext cx="4748270" cy="239215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p:nvPr>
            <p:extLst>
              <p:ext uri="{D42A27DB-BD31-4B8C-83A1-F6EECF244321}">
                <p14:modId xmlns:p14="http://schemas.microsoft.com/office/powerpoint/2010/main" xmlns="" val="2782565669"/>
              </p:ext>
            </p:extLst>
          </p:nvPr>
        </p:nvGraphicFramePr>
        <p:xfrm>
          <a:off x="3733800" y="4114800"/>
          <a:ext cx="5410200" cy="1905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p:cNvGraphicFramePr/>
          <p:nvPr>
            <p:extLst>
              <p:ext uri="{D42A27DB-BD31-4B8C-83A1-F6EECF244321}">
                <p14:modId xmlns:p14="http://schemas.microsoft.com/office/powerpoint/2010/main" xmlns="" val="462534613"/>
              </p:ext>
            </p:extLst>
          </p:nvPr>
        </p:nvGraphicFramePr>
        <p:xfrm>
          <a:off x="0" y="4267200"/>
          <a:ext cx="3890962" cy="2281237"/>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GB" sz="2800" u="sng" dirty="0">
                <a:solidFill>
                  <a:schemeClr val="tx2"/>
                </a:solidFill>
                <a:latin typeface="Times New Roman" pitchFamily="18" charset="0"/>
                <a:cs typeface="Times New Roman" pitchFamily="18" charset="0"/>
              </a:rPr>
              <a:t>Crop level Characteristics (cont’d)</a:t>
            </a:r>
            <a:endParaRPr lang="en-US" sz="2800" dirty="0">
              <a:solidFill>
                <a:schemeClr val="tx2"/>
              </a:solidFill>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fr-BE" i="1" dirty="0" err="1" smtClean="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Soil</a:t>
            </a:r>
            <a:r>
              <a:rPr lang="fr-BE" i="1" dirty="0" smtClean="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 Conservation techniques</a:t>
            </a:r>
          </a:p>
          <a:p>
            <a:pPr marL="457200" lvl="1" indent="0">
              <a:buNone/>
            </a:pPr>
            <a:r>
              <a:rPr lang="fr-BE" dirty="0" smtClean="0">
                <a:solidFill>
                  <a:schemeClr val="tx2"/>
                </a:solidFill>
                <a:latin typeface="Times New Roman" pitchFamily="18" charset="0"/>
                <a:cs typeface="Times New Roman" pitchFamily="18" charset="0"/>
              </a:rPr>
              <a:t>	</a:t>
            </a:r>
            <a:r>
              <a:rPr lang="fr-BE" sz="2400" dirty="0" smtClean="0">
                <a:solidFill>
                  <a:schemeClr val="tx2"/>
                </a:solidFill>
                <a:latin typeface="Times New Roman" pitchFamily="18" charset="0"/>
                <a:cs typeface="Times New Roman" pitchFamily="18" charset="0"/>
              </a:rPr>
              <a:t>74.5% </a:t>
            </a:r>
            <a:r>
              <a:rPr lang="fr-BE" sz="2400" dirty="0" err="1" smtClean="0">
                <a:solidFill>
                  <a:schemeClr val="tx2"/>
                </a:solidFill>
                <a:latin typeface="Times New Roman" pitchFamily="18" charset="0"/>
                <a:cs typeface="Times New Roman" pitchFamily="18" charset="0"/>
              </a:rPr>
              <a:t>households</a:t>
            </a:r>
            <a:r>
              <a:rPr lang="fr-BE" sz="2400" dirty="0" smtClean="0">
                <a:solidFill>
                  <a:schemeClr val="tx2"/>
                </a:solidFill>
                <a:latin typeface="Times New Roman" pitchFamily="18" charset="0"/>
                <a:cs typeface="Times New Roman" pitchFamily="18" charset="0"/>
              </a:rPr>
              <a:t> practices </a:t>
            </a:r>
            <a:r>
              <a:rPr lang="fr-BE" sz="2400" dirty="0" err="1" smtClean="0">
                <a:solidFill>
                  <a:schemeClr val="tx2"/>
                </a:solidFill>
                <a:latin typeface="Times New Roman" pitchFamily="18" charset="0"/>
                <a:cs typeface="Times New Roman" pitchFamily="18" charset="0"/>
              </a:rPr>
              <a:t>at</a:t>
            </a:r>
            <a:r>
              <a:rPr lang="fr-BE" sz="2400" dirty="0" smtClean="0">
                <a:solidFill>
                  <a:schemeClr val="tx2"/>
                </a:solidFill>
                <a:latin typeface="Times New Roman" pitchFamily="18" charset="0"/>
                <a:cs typeface="Times New Roman" pitchFamily="18" charset="0"/>
              </a:rPr>
              <a:t> least one type</a:t>
            </a:r>
            <a:endParaRPr lang="fr-BE" dirty="0" smtClean="0">
              <a:solidFill>
                <a:schemeClr val="tx2"/>
              </a:solidFill>
              <a:latin typeface="Times New Roman" pitchFamily="18" charset="0"/>
              <a:cs typeface="Times New Roman" pitchFamily="18" charset="0"/>
            </a:endParaRPr>
          </a:p>
          <a:p>
            <a:pPr marL="0" indent="0">
              <a:buNone/>
            </a:pPr>
            <a:r>
              <a:rPr lang="fr-BE" dirty="0" smtClean="0">
                <a:solidFill>
                  <a:schemeClr val="tx2"/>
                </a:solidFill>
                <a:latin typeface="Times New Roman" pitchFamily="18" charset="0"/>
                <a:cs typeface="Times New Roman" pitchFamily="18" charset="0"/>
              </a:rPr>
              <a:t>	</a:t>
            </a:r>
          </a:p>
          <a:p>
            <a:pPr marL="0" indent="0">
              <a:buNone/>
            </a:pPr>
            <a:r>
              <a:rPr lang="fr-BE" i="1" dirty="0">
                <a:solidFill>
                  <a:schemeClr val="tx2"/>
                </a:solidFill>
                <a:latin typeface="Times New Roman" pitchFamily="18" charset="0"/>
                <a:cs typeface="Times New Roman" pitchFamily="18" charset="0"/>
              </a:rPr>
              <a:t>	</a:t>
            </a:r>
            <a:r>
              <a:rPr lang="fr-BE" i="1" dirty="0" smtClean="0">
                <a:solidFill>
                  <a:schemeClr val="tx2"/>
                </a:solidFill>
                <a:latin typeface="Times New Roman" pitchFamily="18" charset="0"/>
                <a:cs typeface="Times New Roman" pitchFamily="18" charset="0"/>
              </a:rPr>
              <a:t>Type</a:t>
            </a:r>
          </a:p>
          <a:p>
            <a:pPr marL="0" indent="0">
              <a:buNone/>
            </a:pPr>
            <a:endParaRPr lang="fr-BE" dirty="0">
              <a:solidFill>
                <a:schemeClr val="tx2"/>
              </a:solidFill>
              <a:latin typeface="Times New Roman" pitchFamily="18" charset="0"/>
              <a:cs typeface="Times New Roman" pitchFamily="18" charset="0"/>
            </a:endParaRPr>
          </a:p>
          <a:p>
            <a:pPr marL="0" indent="0">
              <a:buNone/>
            </a:pPr>
            <a:endParaRPr lang="en-US" dirty="0">
              <a:solidFill>
                <a:schemeClr val="tx2"/>
              </a:solidFill>
              <a:latin typeface="Times New Roman" pitchFamily="18" charset="0"/>
              <a:cs typeface="Times New Roman" pitchFamily="18" charset="0"/>
            </a:endParaRPr>
          </a:p>
        </p:txBody>
      </p:sp>
      <p:graphicFrame>
        <p:nvGraphicFramePr>
          <p:cNvPr id="4" name="Chart 3"/>
          <p:cNvGraphicFramePr>
            <a:graphicFrameLocks/>
          </p:cNvGraphicFramePr>
          <p:nvPr>
            <p:extLst>
              <p:ext uri="{D42A27DB-BD31-4B8C-83A1-F6EECF244321}">
                <p14:modId xmlns:p14="http://schemas.microsoft.com/office/powerpoint/2010/main" xmlns="" val="4104932460"/>
              </p:ext>
            </p:extLst>
          </p:nvPr>
        </p:nvGraphicFramePr>
        <p:xfrm>
          <a:off x="2057400" y="3657600"/>
          <a:ext cx="6781800" cy="3048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12938240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solidFill>
                <a:latin typeface="Times New Roman" pitchFamily="18" charset="0"/>
                <a:cs typeface="Times New Roman" pitchFamily="18" charset="0"/>
              </a:rPr>
              <a:t>Internship Timeline</a:t>
            </a:r>
            <a:endParaRPr lang="en-US" dirty="0">
              <a:solidFill>
                <a:schemeClr val="tx2"/>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8458200" cy="4525963"/>
          </a:xfrm>
        </p:spPr>
        <p:txBody>
          <a:bodyPr>
            <a:normAutofit/>
          </a:bodyPr>
          <a:lstStyle/>
          <a:p>
            <a:r>
              <a:rPr lang="fr-BE" dirty="0" smtClean="0">
                <a:solidFill>
                  <a:schemeClr val="tx2"/>
                </a:solidFill>
                <a:latin typeface="Times New Roman" pitchFamily="18" charset="0"/>
                <a:cs typeface="Times New Roman" pitchFamily="18" charset="0"/>
              </a:rPr>
              <a:t>ILRI: </a:t>
            </a:r>
          </a:p>
          <a:p>
            <a:pPr marL="0" indent="0">
              <a:buNone/>
            </a:pPr>
            <a:r>
              <a:rPr lang="fr-BE" dirty="0">
                <a:solidFill>
                  <a:schemeClr val="tx2"/>
                </a:solidFill>
                <a:latin typeface="Times New Roman" pitchFamily="18" charset="0"/>
                <a:cs typeface="Times New Roman" pitchFamily="18" charset="0"/>
              </a:rPr>
              <a:t>	</a:t>
            </a:r>
            <a:r>
              <a:rPr lang="fr-BE" dirty="0" err="1" smtClean="0">
                <a:solidFill>
                  <a:schemeClr val="tx2"/>
                </a:solidFill>
                <a:latin typeface="Times New Roman" pitchFamily="18" charset="0"/>
                <a:cs typeface="Times New Roman" pitchFamily="18" charset="0"/>
              </a:rPr>
              <a:t>Static</a:t>
            </a:r>
            <a:r>
              <a:rPr lang="fr-BE" dirty="0" smtClean="0">
                <a:solidFill>
                  <a:schemeClr val="tx2"/>
                </a:solidFill>
                <a:latin typeface="Times New Roman" pitchFamily="18" charset="0"/>
                <a:cs typeface="Times New Roman" pitchFamily="18" charset="0"/>
              </a:rPr>
              <a:t> Bio </a:t>
            </a:r>
            <a:r>
              <a:rPr lang="fr-BE" dirty="0" err="1" smtClean="0">
                <a:solidFill>
                  <a:schemeClr val="tx2"/>
                </a:solidFill>
                <a:latin typeface="Times New Roman" pitchFamily="18" charset="0"/>
                <a:cs typeface="Times New Roman" pitchFamily="18" charset="0"/>
              </a:rPr>
              <a:t>Physical</a:t>
            </a:r>
            <a:r>
              <a:rPr lang="fr-BE" dirty="0" smtClean="0">
                <a:solidFill>
                  <a:schemeClr val="tx2"/>
                </a:solidFill>
                <a:latin typeface="Times New Roman" pitchFamily="18" charset="0"/>
                <a:cs typeface="Times New Roman" pitchFamily="18" charset="0"/>
              </a:rPr>
              <a:t> </a:t>
            </a:r>
            <a:r>
              <a:rPr lang="fr-BE" dirty="0" err="1" smtClean="0">
                <a:solidFill>
                  <a:schemeClr val="tx2"/>
                </a:solidFill>
                <a:latin typeface="Times New Roman" pitchFamily="18" charset="0"/>
                <a:cs typeface="Times New Roman" pitchFamily="18" charset="0"/>
              </a:rPr>
              <a:t>Household</a:t>
            </a:r>
            <a:r>
              <a:rPr lang="fr-BE" dirty="0" smtClean="0">
                <a:solidFill>
                  <a:schemeClr val="tx2"/>
                </a:solidFill>
                <a:latin typeface="Times New Roman" pitchFamily="18" charset="0"/>
                <a:cs typeface="Times New Roman" pitchFamily="18" charset="0"/>
              </a:rPr>
              <a:t> </a:t>
            </a:r>
            <a:r>
              <a:rPr lang="fr-BE" dirty="0" err="1" smtClean="0">
                <a:solidFill>
                  <a:schemeClr val="tx2"/>
                </a:solidFill>
                <a:latin typeface="Times New Roman" pitchFamily="18" charset="0"/>
                <a:cs typeface="Times New Roman" pitchFamily="18" charset="0"/>
              </a:rPr>
              <a:t>level</a:t>
            </a:r>
            <a:r>
              <a:rPr lang="fr-BE" dirty="0" smtClean="0">
                <a:solidFill>
                  <a:schemeClr val="tx2"/>
                </a:solidFill>
                <a:latin typeface="Times New Roman" pitchFamily="18" charset="0"/>
                <a:cs typeface="Times New Roman" pitchFamily="18" charset="0"/>
              </a:rPr>
              <a:t> Model 	</a:t>
            </a:r>
          </a:p>
          <a:p>
            <a:pPr marL="0" indent="0">
              <a:buNone/>
            </a:pPr>
            <a:r>
              <a:rPr lang="fr-BE" dirty="0">
                <a:solidFill>
                  <a:schemeClr val="tx2"/>
                </a:solidFill>
                <a:latin typeface="Times New Roman" pitchFamily="18" charset="0"/>
                <a:cs typeface="Times New Roman" pitchFamily="18" charset="0"/>
              </a:rPr>
              <a:t>	</a:t>
            </a:r>
            <a:r>
              <a:rPr lang="fr-BE" dirty="0" smtClean="0">
                <a:solidFill>
                  <a:schemeClr val="tx2"/>
                </a:solidFill>
                <a:latin typeface="Times New Roman" pitchFamily="18" charset="0"/>
                <a:cs typeface="Times New Roman" pitchFamily="18" charset="0"/>
              </a:rPr>
              <a:t>	</a:t>
            </a:r>
            <a:r>
              <a:rPr lang="fr-BE" i="1" dirty="0" err="1" smtClean="0">
                <a:solidFill>
                  <a:schemeClr val="tx2"/>
                </a:solidFill>
                <a:latin typeface="Times New Roman" pitchFamily="18" charset="0"/>
                <a:cs typeface="Times New Roman" pitchFamily="18" charset="0"/>
              </a:rPr>
              <a:t>Cikeda</a:t>
            </a:r>
            <a:r>
              <a:rPr lang="fr-BE" i="1" dirty="0" smtClean="0">
                <a:solidFill>
                  <a:schemeClr val="tx2"/>
                </a:solidFill>
                <a:latin typeface="Times New Roman" pitchFamily="18" charset="0"/>
                <a:cs typeface="Times New Roman" pitchFamily="18" charset="0"/>
              </a:rPr>
              <a:t> (</a:t>
            </a:r>
            <a:r>
              <a:rPr lang="fr-BE" i="1" dirty="0" err="1" smtClean="0">
                <a:solidFill>
                  <a:schemeClr val="tx2"/>
                </a:solidFill>
                <a:latin typeface="Times New Roman" pitchFamily="18" charset="0"/>
                <a:cs typeface="Times New Roman" pitchFamily="18" charset="0"/>
              </a:rPr>
              <a:t>Cirad</a:t>
            </a:r>
            <a:r>
              <a:rPr lang="fr-BE" i="1" dirty="0" smtClean="0">
                <a:solidFill>
                  <a:schemeClr val="tx2"/>
                </a:solidFill>
                <a:latin typeface="Times New Roman" pitchFamily="18" charset="0"/>
                <a:cs typeface="Times New Roman" pitchFamily="18" charset="0"/>
              </a:rPr>
              <a:t>) - </a:t>
            </a:r>
            <a:r>
              <a:rPr lang="fr-BE" i="1" dirty="0" err="1" smtClean="0">
                <a:solidFill>
                  <a:schemeClr val="tx2"/>
                </a:solidFill>
                <a:latin typeface="Times New Roman" pitchFamily="18" charset="0"/>
                <a:cs typeface="Times New Roman" pitchFamily="18" charset="0"/>
              </a:rPr>
              <a:t>IAT</a:t>
            </a:r>
            <a:r>
              <a:rPr lang="fr-BE" i="1" dirty="0" smtClean="0">
                <a:solidFill>
                  <a:schemeClr val="tx2"/>
                </a:solidFill>
                <a:latin typeface="Times New Roman" pitchFamily="18" charset="0"/>
                <a:cs typeface="Times New Roman" pitchFamily="18" charset="0"/>
              </a:rPr>
              <a:t> (</a:t>
            </a:r>
            <a:r>
              <a:rPr lang="fr-BE" i="1" dirty="0" err="1" smtClean="0">
                <a:solidFill>
                  <a:schemeClr val="tx2"/>
                </a:solidFill>
                <a:latin typeface="Times New Roman" pitchFamily="18" charset="0"/>
                <a:cs typeface="Times New Roman" pitchFamily="18" charset="0"/>
              </a:rPr>
              <a:t>CSIRO</a:t>
            </a:r>
            <a:r>
              <a:rPr lang="fr-BE" i="1" dirty="0" smtClean="0">
                <a:solidFill>
                  <a:schemeClr val="tx2"/>
                </a:solidFill>
                <a:latin typeface="Times New Roman" pitchFamily="18" charset="0"/>
                <a:cs typeface="Times New Roman" pitchFamily="18" charset="0"/>
              </a:rPr>
              <a:t>)</a:t>
            </a:r>
            <a:endParaRPr lang="fr-BE" i="1" dirty="0">
              <a:solidFill>
                <a:schemeClr val="tx2"/>
              </a:solidFill>
              <a:latin typeface="Times New Roman" pitchFamily="18" charset="0"/>
              <a:cs typeface="Times New Roman" pitchFamily="18" charset="0"/>
            </a:endParaRPr>
          </a:p>
          <a:p>
            <a:pPr marL="0" indent="0">
              <a:buNone/>
            </a:pPr>
            <a:r>
              <a:rPr lang="fr-BE" dirty="0" smtClean="0">
                <a:solidFill>
                  <a:schemeClr val="tx2"/>
                </a:solidFill>
                <a:latin typeface="Times New Roman" pitchFamily="18" charset="0"/>
                <a:cs typeface="Times New Roman" pitchFamily="18" charset="0"/>
              </a:rPr>
              <a:t>	Solutions </a:t>
            </a:r>
            <a:r>
              <a:rPr lang="fr-BE" dirty="0" err="1" smtClean="0">
                <a:solidFill>
                  <a:schemeClr val="tx2"/>
                </a:solidFill>
                <a:latin typeface="Times New Roman" pitchFamily="18" charset="0"/>
                <a:cs typeface="Times New Roman" pitchFamily="18" charset="0"/>
              </a:rPr>
              <a:t>Feasability</a:t>
            </a:r>
            <a:r>
              <a:rPr lang="fr-BE" dirty="0" smtClean="0">
                <a:solidFill>
                  <a:schemeClr val="tx2"/>
                </a:solidFill>
                <a:latin typeface="Times New Roman" pitchFamily="18" charset="0"/>
                <a:cs typeface="Times New Roman" pitchFamily="18" charset="0"/>
              </a:rPr>
              <a:t> in </a:t>
            </a:r>
            <a:r>
              <a:rPr lang="fr-BE" dirty="0" err="1" smtClean="0">
                <a:solidFill>
                  <a:schemeClr val="tx2"/>
                </a:solidFill>
                <a:latin typeface="Times New Roman" pitchFamily="18" charset="0"/>
                <a:cs typeface="Times New Roman" pitchFamily="18" charset="0"/>
              </a:rPr>
              <a:t>Boneya</a:t>
            </a:r>
            <a:endParaRPr lang="fr-BE" dirty="0" smtClean="0">
              <a:solidFill>
                <a:schemeClr val="tx2"/>
              </a:solidFill>
              <a:latin typeface="Times New Roman" pitchFamily="18" charset="0"/>
              <a:cs typeface="Times New Roman" pitchFamily="18" charset="0"/>
            </a:endParaRPr>
          </a:p>
          <a:p>
            <a:pPr marL="0" indent="0">
              <a:buNone/>
            </a:pPr>
            <a:r>
              <a:rPr lang="fr-BE" dirty="0">
                <a:solidFill>
                  <a:schemeClr val="tx2"/>
                </a:solidFill>
                <a:latin typeface="Times New Roman" pitchFamily="18" charset="0"/>
                <a:cs typeface="Times New Roman" pitchFamily="18" charset="0"/>
              </a:rPr>
              <a:t>	</a:t>
            </a:r>
            <a:endParaRPr lang="fr-BE" dirty="0" smtClean="0">
              <a:solidFill>
                <a:schemeClr val="tx2"/>
              </a:solidFill>
              <a:latin typeface="Times New Roman" pitchFamily="18" charset="0"/>
              <a:cs typeface="Times New Roman" pitchFamily="18" charset="0"/>
            </a:endParaRPr>
          </a:p>
          <a:p>
            <a:r>
              <a:rPr lang="fr-BE" dirty="0" smtClean="0">
                <a:solidFill>
                  <a:schemeClr val="tx2"/>
                </a:solidFill>
                <a:latin typeface="Times New Roman" pitchFamily="18" charset="0"/>
                <a:cs typeface="Times New Roman" pitchFamily="18" charset="0"/>
              </a:rPr>
              <a:t>ILRI-IWMI: </a:t>
            </a:r>
          </a:p>
          <a:p>
            <a:pPr marL="0" indent="0">
              <a:buNone/>
            </a:pPr>
            <a:r>
              <a:rPr lang="fr-BE" dirty="0">
                <a:solidFill>
                  <a:schemeClr val="tx2"/>
                </a:solidFill>
                <a:latin typeface="Times New Roman" pitchFamily="18" charset="0"/>
                <a:cs typeface="Times New Roman" pitchFamily="18" charset="0"/>
              </a:rPr>
              <a:t>	</a:t>
            </a:r>
            <a:r>
              <a:rPr lang="fr-BE" dirty="0" err="1" smtClean="0">
                <a:solidFill>
                  <a:schemeClr val="tx2"/>
                </a:solidFill>
                <a:latin typeface="Times New Roman" pitchFamily="18" charset="0"/>
                <a:cs typeface="Times New Roman" pitchFamily="18" charset="0"/>
              </a:rPr>
              <a:t>NBDC</a:t>
            </a:r>
            <a:r>
              <a:rPr lang="fr-BE" dirty="0" smtClean="0">
                <a:solidFill>
                  <a:schemeClr val="tx2"/>
                </a:solidFill>
                <a:latin typeface="Times New Roman" pitchFamily="18" charset="0"/>
                <a:cs typeface="Times New Roman" pitchFamily="18" charset="0"/>
              </a:rPr>
              <a:t> Data set 2005-</a:t>
            </a:r>
            <a:r>
              <a:rPr lang="fr-BE" dirty="0" err="1" smtClean="0">
                <a:solidFill>
                  <a:schemeClr val="tx2"/>
                </a:solidFill>
                <a:latin typeface="Times New Roman" pitchFamily="18" charset="0"/>
                <a:cs typeface="Times New Roman" pitchFamily="18" charset="0"/>
              </a:rPr>
              <a:t>IFPRI</a:t>
            </a:r>
            <a:endParaRPr lang="fr-BE" dirty="0" smtClean="0">
              <a:solidFill>
                <a:schemeClr val="tx2"/>
              </a:solidFill>
              <a:latin typeface="Times New Roman" pitchFamily="18" charset="0"/>
              <a:cs typeface="Times New Roman" pitchFamily="18" charset="0"/>
            </a:endParaRPr>
          </a:p>
          <a:p>
            <a:endParaRPr lang="en-US" dirty="0" smtClean="0">
              <a:solidFill>
                <a:schemeClr val="tx2"/>
              </a:solidFill>
              <a:latin typeface="Times New Roman" pitchFamily="18" charset="0"/>
              <a:cs typeface="Times New Roman" pitchFamily="18" charset="0"/>
            </a:endParaRPr>
          </a:p>
          <a:p>
            <a:endParaRPr lang="en-US" dirty="0" smtClean="0">
              <a:solidFill>
                <a:schemeClr val="tx2"/>
              </a:solidFill>
              <a:latin typeface="Times New Roman" pitchFamily="18" charset="0"/>
              <a:cs typeface="Times New Roman" pitchFamily="18" charset="0"/>
            </a:endParaRPr>
          </a:p>
          <a:p>
            <a:endParaRPr lang="en-US" dirty="0">
              <a:solidFill>
                <a:schemeClr val="tx2"/>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17396341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GB" sz="3200" u="sng" dirty="0" smtClean="0">
                <a:solidFill>
                  <a:schemeClr val="tx2"/>
                </a:solidFill>
                <a:latin typeface="Times New Roman" pitchFamily="18" charset="0"/>
                <a:cs typeface="Times New Roman" pitchFamily="18" charset="0"/>
              </a:rPr>
              <a:t>Perennials</a:t>
            </a:r>
            <a:endParaRPr lang="en-IN" sz="3200" u="sng" dirty="0">
              <a:solidFill>
                <a:schemeClr val="tx2"/>
              </a:solidFill>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92500" lnSpcReduction="10000"/>
          </a:bodyPr>
          <a:lstStyle/>
          <a:p>
            <a:r>
              <a:rPr lang="en-GB" i="1" dirty="0" smtClean="0">
                <a:solidFill>
                  <a:schemeClr val="tx2"/>
                </a:solidFill>
                <a:latin typeface="Times New Roman" pitchFamily="18" charset="0"/>
                <a:cs typeface="Times New Roman" pitchFamily="18" charset="0"/>
              </a:rPr>
              <a:t>Type</a:t>
            </a:r>
          </a:p>
          <a:p>
            <a:endParaRPr lang="en-GB" i="1" dirty="0">
              <a:solidFill>
                <a:schemeClr val="tx2"/>
              </a:solidFill>
              <a:latin typeface="Times New Roman" pitchFamily="18" charset="0"/>
              <a:cs typeface="Times New Roman" pitchFamily="18" charset="0"/>
            </a:endParaRPr>
          </a:p>
          <a:p>
            <a:endParaRPr lang="en-GB" i="1" dirty="0" smtClean="0">
              <a:solidFill>
                <a:schemeClr val="tx2"/>
              </a:solidFill>
              <a:latin typeface="Times New Roman" pitchFamily="18" charset="0"/>
              <a:cs typeface="Times New Roman" pitchFamily="18" charset="0"/>
            </a:endParaRPr>
          </a:p>
          <a:p>
            <a:endParaRPr lang="en-GB" i="1" dirty="0" smtClean="0">
              <a:solidFill>
                <a:schemeClr val="tx2"/>
              </a:solidFill>
              <a:latin typeface="Times New Roman" pitchFamily="18" charset="0"/>
              <a:cs typeface="Times New Roman" pitchFamily="18" charset="0"/>
            </a:endParaRPr>
          </a:p>
          <a:p>
            <a:r>
              <a:rPr lang="en-GB" i="1" dirty="0" smtClean="0">
                <a:solidFill>
                  <a:schemeClr val="tx2"/>
                </a:solidFill>
                <a:latin typeface="Times New Roman" pitchFamily="18" charset="0"/>
                <a:cs typeface="Times New Roman" pitchFamily="18" charset="0"/>
              </a:rPr>
              <a:t>Purpose 	</a:t>
            </a:r>
          </a:p>
          <a:p>
            <a:pPr lvl="1">
              <a:buNone/>
            </a:pPr>
            <a:r>
              <a:rPr lang="en-GB" i="1" dirty="0" smtClean="0">
                <a:solidFill>
                  <a:schemeClr val="tx2"/>
                </a:solidFill>
                <a:latin typeface="Times New Roman" pitchFamily="18" charset="0"/>
                <a:cs typeface="Times New Roman" pitchFamily="18" charset="0"/>
              </a:rPr>
              <a:t>			</a:t>
            </a:r>
          </a:p>
          <a:p>
            <a:pPr lvl="1">
              <a:buNone/>
            </a:pPr>
            <a:endParaRPr lang="en-GB" i="1" dirty="0" smtClean="0">
              <a:solidFill>
                <a:schemeClr val="tx2"/>
              </a:solidFill>
              <a:latin typeface="Times New Roman" pitchFamily="18" charset="0"/>
              <a:cs typeface="Times New Roman" pitchFamily="18" charset="0"/>
            </a:endParaRPr>
          </a:p>
          <a:p>
            <a:pPr lvl="1">
              <a:buNone/>
            </a:pPr>
            <a:endParaRPr lang="en-GB" i="1" dirty="0" smtClean="0">
              <a:solidFill>
                <a:schemeClr val="tx2"/>
              </a:solidFill>
              <a:latin typeface="Times New Roman" pitchFamily="18" charset="0"/>
              <a:cs typeface="Times New Roman" pitchFamily="18" charset="0"/>
            </a:endParaRPr>
          </a:p>
          <a:p>
            <a:pPr lvl="1">
              <a:buNone/>
            </a:pPr>
            <a:r>
              <a:rPr lang="en-GB" i="1" dirty="0" smtClean="0">
                <a:solidFill>
                  <a:schemeClr val="tx2"/>
                </a:solidFill>
                <a:latin typeface="Times New Roman" pitchFamily="18" charset="0"/>
                <a:cs typeface="Times New Roman" pitchFamily="18" charset="0"/>
              </a:rPr>
              <a:t>				</a:t>
            </a:r>
            <a:endParaRPr lang="en-IN" sz="1400" i="1" dirty="0">
              <a:solidFill>
                <a:schemeClr val="tx2"/>
              </a:solidFill>
              <a:latin typeface="Times New Roman" pitchFamily="18" charset="0"/>
              <a:cs typeface="Times New Roman" pitchFamily="18" charset="0"/>
            </a:endParaRPr>
          </a:p>
        </p:txBody>
      </p:sp>
      <p:graphicFrame>
        <p:nvGraphicFramePr>
          <p:cNvPr id="5" name="Chart 4"/>
          <p:cNvGraphicFramePr/>
          <p:nvPr>
            <p:extLst>
              <p:ext uri="{D42A27DB-BD31-4B8C-83A1-F6EECF244321}">
                <p14:modId xmlns:p14="http://schemas.microsoft.com/office/powerpoint/2010/main" xmlns="" val="3430863352"/>
              </p:ext>
            </p:extLst>
          </p:nvPr>
        </p:nvGraphicFramePr>
        <p:xfrm>
          <a:off x="533400" y="990600"/>
          <a:ext cx="7162800"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p:cNvGraphicFramePr/>
          <p:nvPr>
            <p:extLst>
              <p:ext uri="{D42A27DB-BD31-4B8C-83A1-F6EECF244321}">
                <p14:modId xmlns:p14="http://schemas.microsoft.com/office/powerpoint/2010/main" xmlns="" val="3500844236"/>
              </p:ext>
            </p:extLst>
          </p:nvPr>
        </p:nvGraphicFramePr>
        <p:xfrm>
          <a:off x="1295400" y="3962400"/>
          <a:ext cx="7086600" cy="25146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GB" sz="2800" u="sng" dirty="0" smtClean="0">
                <a:solidFill>
                  <a:schemeClr val="tx2"/>
                </a:solidFill>
                <a:latin typeface="Times New Roman" pitchFamily="18" charset="0"/>
                <a:cs typeface="Times New Roman" pitchFamily="18" charset="0"/>
              </a:rPr>
              <a:t>Perennials (cont’d)</a:t>
            </a:r>
            <a:endParaRPr lang="en-IN" sz="2800" dirty="0">
              <a:solidFill>
                <a:schemeClr val="tx2"/>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8686800" cy="4525963"/>
          </a:xfrm>
        </p:spPr>
        <p:txBody>
          <a:bodyPr>
            <a:normAutofit fontScale="77500" lnSpcReduction="20000"/>
          </a:bodyPr>
          <a:lstStyle/>
          <a:p>
            <a:pPr lvl="1">
              <a:buFont typeface="Arial" pitchFamily="34" charset="0"/>
              <a:buChar char="•"/>
            </a:pPr>
            <a:r>
              <a:rPr lang="en-GB" sz="3600" i="1" dirty="0" smtClean="0">
                <a:solidFill>
                  <a:schemeClr val="tx2"/>
                </a:solidFill>
                <a:latin typeface="Times New Roman" pitchFamily="18" charset="0"/>
                <a:cs typeface="Times New Roman" pitchFamily="18" charset="0"/>
              </a:rPr>
              <a:t>Irrigation</a:t>
            </a:r>
            <a:r>
              <a:rPr lang="en-GB" sz="3000" i="1" dirty="0" smtClean="0">
                <a:solidFill>
                  <a:schemeClr val="tx2"/>
                </a:solidFill>
                <a:latin typeface="Times New Roman" pitchFamily="18" charset="0"/>
                <a:cs typeface="Times New Roman" pitchFamily="18" charset="0"/>
              </a:rPr>
              <a:t> 		</a:t>
            </a:r>
            <a:r>
              <a:rPr lang="en-US" dirty="0" smtClean="0">
                <a:solidFill>
                  <a:schemeClr val="tx2"/>
                </a:solidFill>
                <a:latin typeface="Times New Roman" pitchFamily="18" charset="0"/>
                <a:cs typeface="Times New Roman" pitchFamily="18" charset="0"/>
              </a:rPr>
              <a:t>4.10% </a:t>
            </a:r>
            <a:r>
              <a:rPr lang="en-US" dirty="0" err="1" smtClean="0">
                <a:solidFill>
                  <a:schemeClr val="tx2"/>
                </a:solidFill>
                <a:latin typeface="Times New Roman" pitchFamily="18" charset="0"/>
                <a:cs typeface="Times New Roman" pitchFamily="18" charset="0"/>
              </a:rPr>
              <a:t>Hh</a:t>
            </a:r>
            <a:endParaRPr lang="en-US" dirty="0" smtClean="0">
              <a:solidFill>
                <a:schemeClr val="tx2"/>
              </a:solidFill>
              <a:latin typeface="Times New Roman" pitchFamily="18" charset="0"/>
              <a:cs typeface="Times New Roman" pitchFamily="18" charset="0"/>
            </a:endParaRPr>
          </a:p>
          <a:p>
            <a:pPr lvl="1">
              <a:buNone/>
            </a:pPr>
            <a:r>
              <a:rPr lang="en-US" dirty="0" smtClean="0">
                <a:solidFill>
                  <a:schemeClr val="tx2"/>
                </a:solidFill>
                <a:latin typeface="Times New Roman" pitchFamily="18" charset="0"/>
                <a:cs typeface="Times New Roman" pitchFamily="18" charset="0"/>
              </a:rPr>
              <a:t>					 Furrow at 48.44% , sprinkle</a:t>
            </a:r>
          </a:p>
          <a:p>
            <a:pPr lvl="1">
              <a:buNone/>
            </a:pPr>
            <a:r>
              <a:rPr lang="en-US" dirty="0" smtClean="0">
                <a:solidFill>
                  <a:schemeClr val="tx2"/>
                </a:solidFill>
                <a:latin typeface="Times New Roman" pitchFamily="18" charset="0"/>
                <a:cs typeface="Times New Roman" pitchFamily="18" charset="0"/>
              </a:rPr>
              <a:t>					1 pump</a:t>
            </a:r>
          </a:p>
          <a:p>
            <a:pPr lvl="1">
              <a:buNone/>
            </a:pPr>
            <a:endParaRPr lang="en-US" sz="3000" dirty="0" smtClean="0">
              <a:solidFill>
                <a:schemeClr val="tx2"/>
              </a:solidFill>
              <a:latin typeface="Times New Roman" pitchFamily="18" charset="0"/>
              <a:cs typeface="Times New Roman" pitchFamily="18" charset="0"/>
            </a:endParaRPr>
          </a:p>
          <a:p>
            <a:pPr lvl="1">
              <a:buFont typeface="Arial" pitchFamily="34" charset="0"/>
              <a:buChar char="•"/>
            </a:pPr>
            <a:r>
              <a:rPr lang="en-US" sz="3600" i="1" dirty="0" smtClean="0">
                <a:solidFill>
                  <a:schemeClr val="tx2"/>
                </a:solidFill>
                <a:latin typeface="Times New Roman" pitchFamily="18" charset="0"/>
                <a:cs typeface="Times New Roman" pitchFamily="18" charset="0"/>
              </a:rPr>
              <a:t>Fertilizers</a:t>
            </a:r>
            <a:r>
              <a:rPr lang="en-US" sz="3000" i="1" dirty="0" smtClean="0">
                <a:solidFill>
                  <a:schemeClr val="tx2"/>
                </a:solidFill>
                <a:latin typeface="Times New Roman" pitchFamily="18" charset="0"/>
                <a:cs typeface="Times New Roman" pitchFamily="18" charset="0"/>
              </a:rPr>
              <a:t>		</a:t>
            </a:r>
            <a:r>
              <a:rPr lang="en-US" dirty="0" smtClean="0">
                <a:solidFill>
                  <a:schemeClr val="tx2"/>
                </a:solidFill>
                <a:latin typeface="Times New Roman" pitchFamily="18" charset="0"/>
                <a:cs typeface="Times New Roman" pitchFamily="18" charset="0"/>
              </a:rPr>
              <a:t>Only Manure</a:t>
            </a:r>
          </a:p>
          <a:p>
            <a:pPr lvl="1">
              <a:buNone/>
            </a:pPr>
            <a:r>
              <a:rPr lang="en-US" i="1" dirty="0" smtClean="0">
                <a:solidFill>
                  <a:schemeClr val="tx2"/>
                </a:solidFill>
                <a:latin typeface="Times New Roman" pitchFamily="18" charset="0"/>
                <a:cs typeface="Times New Roman" pitchFamily="18" charset="0"/>
              </a:rPr>
              <a:t>					</a:t>
            </a:r>
            <a:r>
              <a:rPr lang="en-US" dirty="0" smtClean="0">
                <a:solidFill>
                  <a:schemeClr val="tx2"/>
                </a:solidFill>
                <a:latin typeface="Times New Roman" pitchFamily="18" charset="0"/>
                <a:cs typeface="Times New Roman" pitchFamily="18" charset="0"/>
              </a:rPr>
              <a:t>4.30% of household</a:t>
            </a:r>
          </a:p>
          <a:p>
            <a:pPr lvl="1">
              <a:buNone/>
            </a:pPr>
            <a:r>
              <a:rPr lang="en-US" dirty="0" smtClean="0">
                <a:solidFill>
                  <a:schemeClr val="tx2"/>
                </a:solidFill>
                <a:latin typeface="Times New Roman" pitchFamily="18" charset="0"/>
                <a:cs typeface="Times New Roman" pitchFamily="18" charset="0"/>
              </a:rPr>
              <a:t>					6.20% perennials</a:t>
            </a:r>
          </a:p>
          <a:p>
            <a:pPr lvl="1">
              <a:buNone/>
            </a:pPr>
            <a:endParaRPr lang="en-US" sz="3600" i="1" dirty="0" smtClean="0">
              <a:solidFill>
                <a:schemeClr val="tx2"/>
              </a:solidFill>
              <a:latin typeface="Times New Roman" pitchFamily="18" charset="0"/>
              <a:cs typeface="Times New Roman" pitchFamily="18" charset="0"/>
            </a:endParaRPr>
          </a:p>
          <a:p>
            <a:pPr lvl="1">
              <a:buFont typeface="Arial" pitchFamily="34" charset="0"/>
              <a:buChar char="•"/>
            </a:pPr>
            <a:r>
              <a:rPr lang="en-US" sz="3600" i="1" dirty="0" smtClean="0">
                <a:solidFill>
                  <a:schemeClr val="tx2"/>
                </a:solidFill>
                <a:latin typeface="Times New Roman" pitchFamily="18" charset="0"/>
                <a:cs typeface="Times New Roman" pitchFamily="18" charset="0"/>
              </a:rPr>
              <a:t>Share </a:t>
            </a:r>
            <a:r>
              <a:rPr lang="en-US" sz="3000" i="1" dirty="0" smtClean="0">
                <a:solidFill>
                  <a:schemeClr val="tx2"/>
                </a:solidFill>
                <a:latin typeface="Times New Roman" pitchFamily="18" charset="0"/>
                <a:cs typeface="Times New Roman" pitchFamily="18" charset="0"/>
              </a:rPr>
              <a:t>			</a:t>
            </a:r>
            <a:r>
              <a:rPr lang="en-US" dirty="0" smtClean="0">
                <a:solidFill>
                  <a:schemeClr val="tx2"/>
                </a:solidFill>
                <a:latin typeface="Times New Roman" pitchFamily="18" charset="0"/>
                <a:cs typeface="Times New Roman" pitchFamily="18" charset="0"/>
              </a:rPr>
              <a:t>78.2% perennials 	- 100% plot</a:t>
            </a:r>
          </a:p>
          <a:p>
            <a:pPr lvl="1">
              <a:buNone/>
            </a:pPr>
            <a:r>
              <a:rPr lang="en-US" dirty="0" smtClean="0">
                <a:solidFill>
                  <a:schemeClr val="tx2"/>
                </a:solidFill>
                <a:latin typeface="Times New Roman" pitchFamily="18" charset="0"/>
                <a:cs typeface="Times New Roman" pitchFamily="18" charset="0"/>
              </a:rPr>
              <a:t>					20.81% perennials	 - ≤50% plot</a:t>
            </a:r>
          </a:p>
          <a:p>
            <a:pPr lvl="1">
              <a:buNone/>
            </a:pPr>
            <a:endParaRPr lang="en-US" sz="3000" dirty="0" smtClean="0">
              <a:solidFill>
                <a:schemeClr val="tx2"/>
              </a:solidFill>
              <a:latin typeface="Times New Roman" pitchFamily="18" charset="0"/>
              <a:cs typeface="Times New Roman" pitchFamily="18" charset="0"/>
            </a:endParaRPr>
          </a:p>
          <a:p>
            <a:pPr lvl="1">
              <a:buFont typeface="Arial" pitchFamily="34" charset="0"/>
              <a:buChar char="•"/>
            </a:pPr>
            <a:r>
              <a:rPr lang="en-US" sz="3600" i="1" dirty="0" smtClean="0">
                <a:solidFill>
                  <a:schemeClr val="tx2"/>
                </a:solidFill>
                <a:latin typeface="Times New Roman" pitchFamily="18" charset="0"/>
                <a:cs typeface="Times New Roman" pitchFamily="18" charset="0"/>
              </a:rPr>
              <a:t>Sell</a:t>
            </a:r>
            <a:r>
              <a:rPr lang="en-US" sz="2600" i="1" dirty="0" smtClean="0">
                <a:solidFill>
                  <a:schemeClr val="tx2"/>
                </a:solidFill>
                <a:latin typeface="Times New Roman" pitchFamily="18" charset="0"/>
                <a:cs typeface="Times New Roman" pitchFamily="18" charset="0"/>
              </a:rPr>
              <a:t>			</a:t>
            </a:r>
            <a:r>
              <a:rPr lang="en-US" i="1" dirty="0" smtClean="0">
                <a:solidFill>
                  <a:schemeClr val="tx2"/>
                </a:solidFill>
                <a:latin typeface="Times New Roman" pitchFamily="18" charset="0"/>
                <a:cs typeface="Times New Roman" pitchFamily="18" charset="0"/>
              </a:rPr>
              <a:t>36.9% of household </a:t>
            </a:r>
          </a:p>
          <a:p>
            <a:endParaRPr lang="en-IN" sz="1400" i="1" dirty="0" smtClean="0">
              <a:solidFill>
                <a:schemeClr val="tx2"/>
              </a:solidFill>
              <a:latin typeface="Times New Roman" pitchFamily="18" charset="0"/>
              <a:cs typeface="Times New Roman"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sz="3000" u="sng" dirty="0" smtClean="0">
                <a:solidFill>
                  <a:schemeClr val="tx2"/>
                </a:solidFill>
                <a:latin typeface="Times New Roman" pitchFamily="18" charset="0"/>
                <a:cs typeface="Times New Roman" pitchFamily="18" charset="0"/>
              </a:rPr>
              <a:t>Livestock</a:t>
            </a:r>
            <a:endParaRPr lang="en-IN" sz="3000" u="sng" dirty="0">
              <a:solidFill>
                <a:schemeClr val="tx2"/>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1143000"/>
            <a:ext cx="8229600" cy="4983163"/>
          </a:xfrm>
        </p:spPr>
        <p:txBody>
          <a:bodyPr/>
          <a:lstStyle/>
          <a:p>
            <a:pPr marL="0" indent="0">
              <a:buNone/>
            </a:pPr>
            <a:r>
              <a:rPr lang="en-US" sz="2400" dirty="0" smtClean="0">
                <a:solidFill>
                  <a:schemeClr val="tx2"/>
                </a:solidFill>
                <a:latin typeface="Times New Roman" pitchFamily="18" charset="0"/>
                <a:cs typeface="Times New Roman" pitchFamily="18" charset="0"/>
              </a:rPr>
              <a:t>	</a:t>
            </a:r>
            <a:r>
              <a:rPr lang="en-US" sz="2200" dirty="0" smtClean="0">
                <a:solidFill>
                  <a:schemeClr val="tx2"/>
                </a:solidFill>
                <a:latin typeface="Times New Roman" pitchFamily="18" charset="0"/>
                <a:cs typeface="Times New Roman" pitchFamily="18" charset="0"/>
              </a:rPr>
              <a:t>92.3% of household - 3,576 animals. </a:t>
            </a:r>
          </a:p>
          <a:p>
            <a:pPr marL="0" indent="0">
              <a:buNone/>
            </a:pPr>
            <a:r>
              <a:rPr lang="en-US" sz="2200" dirty="0" smtClean="0">
                <a:solidFill>
                  <a:schemeClr val="tx2"/>
                </a:solidFill>
                <a:latin typeface="Times New Roman" pitchFamily="18" charset="0"/>
                <a:cs typeface="Times New Roman" pitchFamily="18" charset="0"/>
              </a:rPr>
              <a:t>	17.4% of livestock are lost of disease</a:t>
            </a:r>
          </a:p>
          <a:p>
            <a:endParaRPr lang="fr-BE" sz="2400" dirty="0" smtClean="0">
              <a:solidFill>
                <a:schemeClr val="tx2"/>
              </a:solidFill>
              <a:latin typeface="Times New Roman" pitchFamily="18" charset="0"/>
              <a:cs typeface="Times New Roman" pitchFamily="18" charset="0"/>
            </a:endParaRPr>
          </a:p>
          <a:p>
            <a:endParaRPr lang="fr-BE" sz="2400" dirty="0">
              <a:solidFill>
                <a:schemeClr val="tx2"/>
              </a:solidFill>
              <a:latin typeface="Times New Roman" pitchFamily="18" charset="0"/>
              <a:cs typeface="Times New Roman" pitchFamily="18" charset="0"/>
            </a:endParaRPr>
          </a:p>
          <a:p>
            <a:endParaRPr lang="fr-BE" sz="2400" dirty="0" smtClean="0">
              <a:solidFill>
                <a:schemeClr val="tx2"/>
              </a:solidFill>
              <a:latin typeface="Times New Roman" pitchFamily="18" charset="0"/>
              <a:cs typeface="Times New Roman" pitchFamily="18" charset="0"/>
            </a:endParaRPr>
          </a:p>
          <a:p>
            <a:endParaRPr lang="en-US" sz="2400" dirty="0" smtClean="0">
              <a:solidFill>
                <a:schemeClr val="tx2"/>
              </a:solidFill>
              <a:latin typeface="Times New Roman" pitchFamily="18" charset="0"/>
              <a:cs typeface="Times New Roman" pitchFamily="18" charset="0"/>
            </a:endParaRPr>
          </a:p>
          <a:p>
            <a:r>
              <a:rPr lang="en-US" sz="2800" i="1" dirty="0" smtClean="0">
                <a:solidFill>
                  <a:schemeClr val="tx2"/>
                </a:solidFill>
                <a:latin typeface="Times New Roman" pitchFamily="18" charset="0"/>
                <a:cs typeface="Times New Roman" pitchFamily="18" charset="0"/>
              </a:rPr>
              <a:t>Type</a:t>
            </a:r>
          </a:p>
          <a:p>
            <a:endParaRPr lang="en-US" sz="2400" dirty="0" smtClean="0">
              <a:solidFill>
                <a:schemeClr val="tx2"/>
              </a:solidFill>
              <a:latin typeface="Times New Roman" pitchFamily="18" charset="0"/>
              <a:cs typeface="Times New Roman" pitchFamily="18" charset="0"/>
            </a:endParaRPr>
          </a:p>
        </p:txBody>
      </p:sp>
      <p:graphicFrame>
        <p:nvGraphicFramePr>
          <p:cNvPr id="7" name="Chart 6"/>
          <p:cNvGraphicFramePr/>
          <p:nvPr>
            <p:extLst>
              <p:ext uri="{D42A27DB-BD31-4B8C-83A1-F6EECF244321}">
                <p14:modId xmlns:p14="http://schemas.microsoft.com/office/powerpoint/2010/main" xmlns="" val="1923851091"/>
              </p:ext>
            </p:extLst>
          </p:nvPr>
        </p:nvGraphicFramePr>
        <p:xfrm>
          <a:off x="4876800" y="1905000"/>
          <a:ext cx="4114800" cy="1981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p:cNvGraphicFramePr/>
          <p:nvPr>
            <p:extLst>
              <p:ext uri="{D42A27DB-BD31-4B8C-83A1-F6EECF244321}">
                <p14:modId xmlns:p14="http://schemas.microsoft.com/office/powerpoint/2010/main" xmlns="" val="3654174052"/>
              </p:ext>
            </p:extLst>
          </p:nvPr>
        </p:nvGraphicFramePr>
        <p:xfrm>
          <a:off x="1600200" y="3352800"/>
          <a:ext cx="7086600" cy="3248025"/>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GB" sz="3200" u="sng" dirty="0" smtClean="0">
                <a:solidFill>
                  <a:schemeClr val="tx2"/>
                </a:solidFill>
                <a:latin typeface="Times New Roman" pitchFamily="18" charset="0"/>
                <a:cs typeface="Times New Roman" pitchFamily="18" charset="0"/>
              </a:rPr>
              <a:t>Livestock (cont’d)</a:t>
            </a:r>
            <a:endParaRPr lang="en-IN" sz="3200" dirty="0">
              <a:solidFill>
                <a:schemeClr val="tx2"/>
              </a:solidFill>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r>
              <a:rPr lang="en-US" sz="2800" i="1" dirty="0" smtClean="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Source of Feed:</a:t>
            </a:r>
          </a:p>
          <a:p>
            <a:endParaRPr lang="en-GB" sz="2800" dirty="0" smtClean="0">
              <a:solidFill>
                <a:schemeClr val="tx2"/>
              </a:solidFill>
              <a:effectLst>
                <a:outerShdw blurRad="38100" dist="38100" dir="2700000" algn="tl">
                  <a:srgbClr val="000000">
                    <a:alpha val="43137"/>
                  </a:srgbClr>
                </a:outerShdw>
              </a:effectLst>
              <a:latin typeface="Times New Roman" pitchFamily="18" charset="0"/>
              <a:cs typeface="Times New Roman" pitchFamily="18" charset="0"/>
            </a:endParaRPr>
          </a:p>
          <a:p>
            <a:endParaRPr lang="en-GB" sz="2800" dirty="0" smtClean="0">
              <a:solidFill>
                <a:schemeClr val="tx2"/>
              </a:solidFill>
              <a:effectLst>
                <a:outerShdw blurRad="38100" dist="38100" dir="2700000" algn="tl">
                  <a:srgbClr val="000000">
                    <a:alpha val="43137"/>
                  </a:srgbClr>
                </a:outerShdw>
              </a:effectLst>
              <a:latin typeface="Times New Roman" pitchFamily="18" charset="0"/>
              <a:cs typeface="Times New Roman" pitchFamily="18" charset="0"/>
            </a:endParaRPr>
          </a:p>
          <a:p>
            <a:endParaRPr lang="en-GB" sz="2800" dirty="0" smtClean="0">
              <a:solidFill>
                <a:schemeClr val="tx2"/>
              </a:solidFill>
              <a:effectLst>
                <a:outerShdw blurRad="38100" dist="38100" dir="2700000" algn="tl">
                  <a:srgbClr val="000000">
                    <a:alpha val="43137"/>
                  </a:srgbClr>
                </a:outerShdw>
              </a:effectLst>
              <a:latin typeface="Times New Roman" pitchFamily="18" charset="0"/>
              <a:cs typeface="Times New Roman" pitchFamily="18" charset="0"/>
            </a:endParaRPr>
          </a:p>
          <a:p>
            <a:endParaRPr lang="en-GB" sz="2800" dirty="0" smtClean="0">
              <a:solidFill>
                <a:schemeClr val="tx2"/>
              </a:solidFill>
              <a:effectLst>
                <a:outerShdw blurRad="38100" dist="38100" dir="2700000" algn="tl">
                  <a:srgbClr val="000000">
                    <a:alpha val="43137"/>
                  </a:srgbClr>
                </a:outerShdw>
              </a:effectLst>
              <a:latin typeface="Times New Roman" pitchFamily="18" charset="0"/>
              <a:cs typeface="Times New Roman" pitchFamily="18" charset="0"/>
            </a:endParaRPr>
          </a:p>
          <a:p>
            <a:r>
              <a:rPr lang="en-GB" sz="2800" i="1" dirty="0" smtClean="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Source of water: </a:t>
            </a:r>
            <a:endParaRPr lang="en-IN" sz="2800" i="1" dirty="0" smtClean="0">
              <a:solidFill>
                <a:schemeClr val="tx2"/>
              </a:solidFill>
              <a:effectLst>
                <a:outerShdw blurRad="38100" dist="38100" dir="2700000" algn="tl">
                  <a:srgbClr val="000000">
                    <a:alpha val="43137"/>
                  </a:srgbClr>
                </a:outerShdw>
              </a:effectLst>
              <a:latin typeface="Times New Roman" pitchFamily="18" charset="0"/>
              <a:cs typeface="Times New Roman" pitchFamily="18" charset="0"/>
            </a:endParaRPr>
          </a:p>
          <a:p>
            <a:endParaRPr lang="en-IN" sz="2800" dirty="0">
              <a:solidFill>
                <a:schemeClr val="tx2"/>
              </a:solidFill>
              <a:effectLst>
                <a:outerShdw blurRad="38100" dist="38100" dir="2700000" algn="tl">
                  <a:srgbClr val="000000">
                    <a:alpha val="43137"/>
                  </a:srgbClr>
                </a:outerShdw>
              </a:effectLst>
              <a:latin typeface="Times New Roman" pitchFamily="18" charset="0"/>
              <a:cs typeface="Times New Roman" pitchFamily="18" charset="0"/>
            </a:endParaRPr>
          </a:p>
        </p:txBody>
      </p:sp>
      <p:graphicFrame>
        <p:nvGraphicFramePr>
          <p:cNvPr id="4" name="Chart 3"/>
          <p:cNvGraphicFramePr/>
          <p:nvPr>
            <p:extLst>
              <p:ext uri="{D42A27DB-BD31-4B8C-83A1-F6EECF244321}">
                <p14:modId xmlns:p14="http://schemas.microsoft.com/office/powerpoint/2010/main" xmlns="" val="1973843122"/>
              </p:ext>
            </p:extLst>
          </p:nvPr>
        </p:nvGraphicFramePr>
        <p:xfrm>
          <a:off x="2667000" y="1524000"/>
          <a:ext cx="5334000" cy="2286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p:nvPr>
            <p:extLst>
              <p:ext uri="{D42A27DB-BD31-4B8C-83A1-F6EECF244321}">
                <p14:modId xmlns:p14="http://schemas.microsoft.com/office/powerpoint/2010/main" xmlns="" val="3715270037"/>
              </p:ext>
            </p:extLst>
          </p:nvPr>
        </p:nvGraphicFramePr>
        <p:xfrm>
          <a:off x="2438400" y="3962400"/>
          <a:ext cx="6096000" cy="23622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GB" sz="3000" u="sng" dirty="0" smtClean="0">
                <a:solidFill>
                  <a:schemeClr val="tx2"/>
                </a:solidFill>
                <a:latin typeface="Times New Roman" pitchFamily="18" charset="0"/>
                <a:cs typeface="Times New Roman" pitchFamily="18" charset="0"/>
              </a:rPr>
              <a:t>Perception of Climate Change </a:t>
            </a:r>
            <a:r>
              <a:rPr lang="en-GB" sz="3000" dirty="0" smtClean="0">
                <a:solidFill>
                  <a:schemeClr val="tx2"/>
                </a:solidFill>
                <a:latin typeface="Times New Roman" pitchFamily="18" charset="0"/>
                <a:cs typeface="Times New Roman" pitchFamily="18" charset="0"/>
              </a:rPr>
              <a:t>(over last 20 yrs)</a:t>
            </a:r>
            <a:endParaRPr lang="en-IN" sz="3000" dirty="0">
              <a:solidFill>
                <a:schemeClr val="tx2"/>
              </a:solidFill>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r>
              <a:rPr lang="en-US" sz="1800" dirty="0" smtClean="0">
                <a:solidFill>
                  <a:schemeClr val="tx2"/>
                </a:solidFill>
                <a:latin typeface="Times New Roman" pitchFamily="18" charset="0"/>
                <a:cs typeface="Times New Roman" pitchFamily="18" charset="0"/>
              </a:rPr>
              <a:t>Variation of Rainfall  			Declined according to 61.53% </a:t>
            </a:r>
            <a:r>
              <a:rPr lang="en-US" sz="1800" dirty="0" err="1" smtClean="0">
                <a:solidFill>
                  <a:schemeClr val="tx2"/>
                </a:solidFill>
                <a:latin typeface="Times New Roman" pitchFamily="18" charset="0"/>
                <a:cs typeface="Times New Roman" pitchFamily="18" charset="0"/>
              </a:rPr>
              <a:t>Hh</a:t>
            </a:r>
            <a:endParaRPr lang="en-US" sz="1800" dirty="0" smtClean="0">
              <a:solidFill>
                <a:schemeClr val="tx2"/>
              </a:solidFill>
              <a:latin typeface="Times New Roman" pitchFamily="18" charset="0"/>
              <a:cs typeface="Times New Roman" pitchFamily="18" charset="0"/>
            </a:endParaRPr>
          </a:p>
          <a:p>
            <a:r>
              <a:rPr lang="en-US" sz="1800" dirty="0" smtClean="0">
                <a:solidFill>
                  <a:schemeClr val="tx2"/>
                </a:solidFill>
                <a:latin typeface="Times New Roman" pitchFamily="18" charset="0"/>
                <a:cs typeface="Times New Roman" pitchFamily="18" charset="0"/>
              </a:rPr>
              <a:t>Variation of Temperature 			# of Hot Days,  67.72% </a:t>
            </a:r>
            <a:r>
              <a:rPr lang="en-US" sz="1800" dirty="0" err="1" smtClean="0">
                <a:solidFill>
                  <a:schemeClr val="tx2"/>
                </a:solidFill>
                <a:latin typeface="Times New Roman" pitchFamily="18" charset="0"/>
                <a:cs typeface="Times New Roman" pitchFamily="18" charset="0"/>
              </a:rPr>
              <a:t>Hh</a:t>
            </a:r>
            <a:endParaRPr lang="en-US" sz="1800" dirty="0" smtClean="0">
              <a:solidFill>
                <a:schemeClr val="tx2"/>
              </a:solidFill>
              <a:latin typeface="Times New Roman" pitchFamily="18" charset="0"/>
              <a:cs typeface="Times New Roman" pitchFamily="18" charset="0"/>
            </a:endParaRPr>
          </a:p>
          <a:p>
            <a:r>
              <a:rPr lang="en-US" sz="1800" dirty="0" smtClean="0">
                <a:solidFill>
                  <a:schemeClr val="tx2"/>
                </a:solidFill>
                <a:latin typeface="Times New Roman" pitchFamily="18" charset="0"/>
                <a:cs typeface="Times New Roman" pitchFamily="18" charset="0"/>
              </a:rPr>
              <a:t>Perceived Cause of rainfall variation 	 Poor vegetation cover  (78.98% )</a:t>
            </a:r>
          </a:p>
          <a:p>
            <a:r>
              <a:rPr lang="en-US" sz="1800" dirty="0" smtClean="0">
                <a:solidFill>
                  <a:schemeClr val="tx2"/>
                </a:solidFill>
                <a:latin typeface="Times New Roman" pitchFamily="18" charset="0"/>
                <a:cs typeface="Times New Roman" pitchFamily="18" charset="0"/>
              </a:rPr>
              <a:t>Variation of vegetation cover 		50% </a:t>
            </a:r>
            <a:r>
              <a:rPr lang="en-US" sz="1800" dirty="0" err="1" smtClean="0">
                <a:solidFill>
                  <a:schemeClr val="tx2"/>
                </a:solidFill>
                <a:latin typeface="Times New Roman" pitchFamily="18" charset="0"/>
                <a:cs typeface="Times New Roman" pitchFamily="18" charset="0"/>
              </a:rPr>
              <a:t>Hh</a:t>
            </a:r>
            <a:r>
              <a:rPr lang="en-US" sz="1800" dirty="0" smtClean="0">
                <a:solidFill>
                  <a:schemeClr val="tx2"/>
                </a:solidFill>
                <a:latin typeface="Times New Roman" pitchFamily="18" charset="0"/>
                <a:cs typeface="Times New Roman" pitchFamily="18" charset="0"/>
              </a:rPr>
              <a:t> unchanged, for 35% 						decreasing. </a:t>
            </a:r>
            <a:endParaRPr lang="en-IN" sz="1800" dirty="0" smtClean="0">
              <a:solidFill>
                <a:schemeClr val="tx2"/>
              </a:solidFill>
              <a:latin typeface="Times New Roman" pitchFamily="18" charset="0"/>
              <a:cs typeface="Times New Roman" pitchFamily="18" charset="0"/>
            </a:endParaRPr>
          </a:p>
          <a:p>
            <a:r>
              <a:rPr lang="en-GB" sz="1800" dirty="0" smtClean="0">
                <a:solidFill>
                  <a:schemeClr val="tx2"/>
                </a:solidFill>
                <a:latin typeface="Times New Roman" pitchFamily="18" charset="0"/>
                <a:cs typeface="Times New Roman" pitchFamily="18" charset="0"/>
              </a:rPr>
              <a:t>Major constraints in changing your farming ways</a:t>
            </a:r>
            <a:endParaRPr lang="en-IN" sz="1800" dirty="0">
              <a:solidFill>
                <a:schemeClr val="tx2"/>
              </a:solidFill>
              <a:latin typeface="Times New Roman" pitchFamily="18" charset="0"/>
              <a:cs typeface="Times New Roman" pitchFamily="18" charset="0"/>
            </a:endParaRPr>
          </a:p>
        </p:txBody>
      </p:sp>
      <p:graphicFrame>
        <p:nvGraphicFramePr>
          <p:cNvPr id="4" name="Chart 3"/>
          <p:cNvGraphicFramePr/>
          <p:nvPr>
            <p:extLst>
              <p:ext uri="{D42A27DB-BD31-4B8C-83A1-F6EECF244321}">
                <p14:modId xmlns:p14="http://schemas.microsoft.com/office/powerpoint/2010/main" xmlns="" val="2218543423"/>
              </p:ext>
            </p:extLst>
          </p:nvPr>
        </p:nvGraphicFramePr>
        <p:xfrm>
          <a:off x="1295400" y="3360039"/>
          <a:ext cx="7162800" cy="34766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GB" sz="3000" u="sng" dirty="0">
                <a:solidFill>
                  <a:schemeClr val="tx2"/>
                </a:solidFill>
                <a:latin typeface="Times New Roman" pitchFamily="18" charset="0"/>
                <a:cs typeface="Times New Roman" pitchFamily="18" charset="0"/>
              </a:rPr>
              <a:t>Perception of Climate Change </a:t>
            </a:r>
            <a:r>
              <a:rPr lang="en-GB" sz="3000" dirty="0" smtClean="0">
                <a:solidFill>
                  <a:schemeClr val="tx2"/>
                </a:solidFill>
                <a:latin typeface="Times New Roman" pitchFamily="18" charset="0"/>
                <a:cs typeface="Times New Roman" pitchFamily="18" charset="0"/>
              </a:rPr>
              <a:t>(cont’d)</a:t>
            </a:r>
            <a:endParaRPr lang="en-IN" sz="3000" dirty="0">
              <a:solidFill>
                <a:schemeClr val="tx2"/>
              </a:solidFill>
              <a:latin typeface="Times New Roman" pitchFamily="18" charset="0"/>
              <a:cs typeface="Times New Roman" pitchFamily="18" charset="0"/>
            </a:endParaRPr>
          </a:p>
        </p:txBody>
      </p:sp>
      <p:sp>
        <p:nvSpPr>
          <p:cNvPr id="3" name="Content Placeholder 2"/>
          <p:cNvSpPr>
            <a:spLocks noGrp="1"/>
          </p:cNvSpPr>
          <p:nvPr>
            <p:ph idx="1"/>
          </p:nvPr>
        </p:nvSpPr>
        <p:spPr>
          <a:xfrm>
            <a:off x="533400" y="1143000"/>
            <a:ext cx="8229600" cy="5029200"/>
          </a:xfrm>
        </p:spPr>
        <p:txBody>
          <a:bodyPr/>
          <a:lstStyle/>
          <a:p>
            <a:r>
              <a:rPr lang="en-GB" i="1" dirty="0" smtClean="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Adjustments made to LT shifts</a:t>
            </a:r>
          </a:p>
          <a:p>
            <a:pPr marL="0" indent="0">
              <a:buNone/>
            </a:pPr>
            <a:r>
              <a:rPr lang="en-GB" sz="2800" i="1" dirty="0" smtClean="0">
                <a:solidFill>
                  <a:schemeClr val="tx2"/>
                </a:solidFill>
                <a:latin typeface="Times New Roman" pitchFamily="18" charset="0"/>
                <a:cs typeface="Times New Roman" pitchFamily="18" charset="0"/>
              </a:rPr>
              <a:t>- in temperature</a:t>
            </a:r>
          </a:p>
          <a:p>
            <a:pPr marL="0" indent="0">
              <a:buNone/>
            </a:pPr>
            <a:endParaRPr lang="en-GB" sz="2800" i="1" dirty="0">
              <a:solidFill>
                <a:schemeClr val="tx2"/>
              </a:solidFill>
              <a:latin typeface="Times New Roman" pitchFamily="18" charset="0"/>
              <a:cs typeface="Times New Roman" pitchFamily="18" charset="0"/>
            </a:endParaRPr>
          </a:p>
          <a:p>
            <a:pPr marL="0" indent="0">
              <a:buNone/>
            </a:pPr>
            <a:endParaRPr lang="en-GB" sz="2800" i="1" dirty="0" smtClean="0">
              <a:solidFill>
                <a:schemeClr val="tx2"/>
              </a:solidFill>
              <a:latin typeface="Times New Roman" pitchFamily="18" charset="0"/>
              <a:cs typeface="Times New Roman" pitchFamily="18" charset="0"/>
            </a:endParaRPr>
          </a:p>
          <a:p>
            <a:pPr marL="0" indent="0">
              <a:buNone/>
            </a:pPr>
            <a:endParaRPr lang="en-GB" sz="2800" i="1" dirty="0" smtClean="0">
              <a:solidFill>
                <a:schemeClr val="tx2"/>
              </a:solidFill>
              <a:latin typeface="Times New Roman" pitchFamily="18" charset="0"/>
              <a:cs typeface="Times New Roman" pitchFamily="18" charset="0"/>
            </a:endParaRPr>
          </a:p>
          <a:p>
            <a:pPr marL="0" indent="0">
              <a:buNone/>
            </a:pPr>
            <a:r>
              <a:rPr lang="en-GB" sz="2800" i="1" dirty="0" smtClean="0">
                <a:solidFill>
                  <a:schemeClr val="tx2"/>
                </a:solidFill>
                <a:latin typeface="Times New Roman" pitchFamily="18" charset="0"/>
                <a:cs typeface="Times New Roman" pitchFamily="18" charset="0"/>
              </a:rPr>
              <a:t>- in rainfalls</a:t>
            </a:r>
          </a:p>
          <a:p>
            <a:endParaRPr lang="en-GB" dirty="0" smtClean="0">
              <a:solidFill>
                <a:schemeClr val="tx2"/>
              </a:solidFill>
              <a:latin typeface="Times New Roman" pitchFamily="18" charset="0"/>
              <a:cs typeface="Times New Roman" pitchFamily="18" charset="0"/>
            </a:endParaRPr>
          </a:p>
          <a:p>
            <a:endParaRPr lang="en-GB" dirty="0" smtClean="0">
              <a:solidFill>
                <a:schemeClr val="tx2"/>
              </a:solidFill>
              <a:latin typeface="Times New Roman" pitchFamily="18" charset="0"/>
              <a:cs typeface="Times New Roman" pitchFamily="18" charset="0"/>
            </a:endParaRPr>
          </a:p>
          <a:p>
            <a:endParaRPr lang="en-GB" dirty="0" smtClean="0">
              <a:solidFill>
                <a:schemeClr val="tx2"/>
              </a:solidFill>
              <a:latin typeface="Times New Roman" pitchFamily="18" charset="0"/>
              <a:cs typeface="Times New Roman" pitchFamily="18" charset="0"/>
            </a:endParaRPr>
          </a:p>
          <a:p>
            <a:endParaRPr lang="en-GB" dirty="0" smtClean="0">
              <a:solidFill>
                <a:schemeClr val="tx2"/>
              </a:solidFill>
              <a:latin typeface="Times New Roman" pitchFamily="18" charset="0"/>
              <a:cs typeface="Times New Roman" pitchFamily="18" charset="0"/>
            </a:endParaRPr>
          </a:p>
          <a:p>
            <a:endParaRPr lang="en-IN" dirty="0">
              <a:solidFill>
                <a:schemeClr val="tx2"/>
              </a:solidFill>
              <a:latin typeface="Times New Roman" pitchFamily="18" charset="0"/>
              <a:cs typeface="Times New Roman" pitchFamily="18" charset="0"/>
            </a:endParaRPr>
          </a:p>
        </p:txBody>
      </p:sp>
      <p:graphicFrame>
        <p:nvGraphicFramePr>
          <p:cNvPr id="4" name="Chart 3"/>
          <p:cNvGraphicFramePr/>
          <p:nvPr>
            <p:extLst>
              <p:ext uri="{D42A27DB-BD31-4B8C-83A1-F6EECF244321}">
                <p14:modId xmlns:p14="http://schemas.microsoft.com/office/powerpoint/2010/main" xmlns="" val="3326093199"/>
              </p:ext>
            </p:extLst>
          </p:nvPr>
        </p:nvGraphicFramePr>
        <p:xfrm>
          <a:off x="762000" y="2057400"/>
          <a:ext cx="8153400" cy="20574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p:nvPr>
            <p:extLst>
              <p:ext uri="{D42A27DB-BD31-4B8C-83A1-F6EECF244321}">
                <p14:modId xmlns:p14="http://schemas.microsoft.com/office/powerpoint/2010/main" xmlns="" val="2169318948"/>
              </p:ext>
            </p:extLst>
          </p:nvPr>
        </p:nvGraphicFramePr>
        <p:xfrm>
          <a:off x="609600" y="4495800"/>
          <a:ext cx="8001000" cy="23622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err="1" smtClean="0">
                <a:solidFill>
                  <a:schemeClr val="tx2"/>
                </a:solidFill>
                <a:latin typeface="Times New Roman" pitchFamily="18" charset="0"/>
                <a:cs typeface="Times New Roman" pitchFamily="18" charset="0"/>
              </a:rPr>
              <a:t>Willingness</a:t>
            </a:r>
            <a:r>
              <a:rPr lang="fr-BE" dirty="0" smtClean="0">
                <a:solidFill>
                  <a:schemeClr val="tx2"/>
                </a:solidFill>
                <a:latin typeface="Times New Roman" pitchFamily="18" charset="0"/>
                <a:cs typeface="Times New Roman" pitchFamily="18" charset="0"/>
              </a:rPr>
              <a:t> to </a:t>
            </a:r>
            <a:r>
              <a:rPr lang="fr-BE" dirty="0" err="1" smtClean="0">
                <a:solidFill>
                  <a:schemeClr val="tx2"/>
                </a:solidFill>
                <a:latin typeface="Times New Roman" pitchFamily="18" charset="0"/>
                <a:cs typeface="Times New Roman" pitchFamily="18" charset="0"/>
              </a:rPr>
              <a:t>Adopt</a:t>
            </a:r>
            <a:endParaRPr lang="en-US" dirty="0">
              <a:solidFill>
                <a:schemeClr val="tx2"/>
              </a:solidFill>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lnSpcReduction="10000"/>
          </a:bodyPr>
          <a:lstStyle/>
          <a:p>
            <a:pPr>
              <a:buNone/>
            </a:pPr>
            <a:r>
              <a:rPr lang="en-US" sz="2800" u="sng" dirty="0" smtClean="0">
                <a:solidFill>
                  <a:schemeClr val="tx2"/>
                </a:solidFill>
                <a:latin typeface="Times New Roman" pitchFamily="18" charset="0"/>
                <a:cs typeface="Times New Roman" pitchFamily="18" charset="0"/>
              </a:rPr>
              <a:t>Model Specification</a:t>
            </a:r>
          </a:p>
          <a:p>
            <a:r>
              <a:rPr lang="en-US" sz="2400" dirty="0" smtClean="0">
                <a:solidFill>
                  <a:schemeClr val="tx2"/>
                </a:solidFill>
                <a:latin typeface="Times New Roman" pitchFamily="18" charset="0"/>
                <a:cs typeface="Times New Roman" pitchFamily="18" charset="0"/>
              </a:rPr>
              <a:t>The framework can be estimated with a multivariate PROBIT estimation. Qualitative depend variable </a:t>
            </a:r>
            <a:r>
              <a:rPr lang="en-US" sz="2400" dirty="0" smtClean="0">
                <a:solidFill>
                  <a:schemeClr val="tx2"/>
                </a:solidFill>
                <a:latin typeface="Times New Roman" pitchFamily="18" charset="0"/>
                <a:cs typeface="Times New Roman" pitchFamily="18" charset="0"/>
                <a:sym typeface="Wingdings"/>
              </a:rPr>
              <a:t></a:t>
            </a:r>
            <a:r>
              <a:rPr lang="en-US" sz="2400" dirty="0" err="1" smtClean="0">
                <a:solidFill>
                  <a:schemeClr val="tx2"/>
                </a:solidFill>
                <a:latin typeface="Times New Roman" pitchFamily="18" charset="0"/>
                <a:cs typeface="Times New Roman" pitchFamily="18" charset="0"/>
              </a:rPr>
              <a:t>Probit</a:t>
            </a:r>
            <a:r>
              <a:rPr lang="en-US" sz="2400" dirty="0" smtClean="0">
                <a:solidFill>
                  <a:schemeClr val="tx2"/>
                </a:solidFill>
                <a:latin typeface="Times New Roman" pitchFamily="18" charset="0"/>
                <a:cs typeface="Times New Roman" pitchFamily="18" charset="0"/>
              </a:rPr>
              <a:t>: linear probability model</a:t>
            </a:r>
            <a:endParaRPr lang="en-IN" sz="2400" dirty="0" smtClean="0">
              <a:solidFill>
                <a:schemeClr val="tx2"/>
              </a:solidFill>
              <a:latin typeface="Times New Roman" pitchFamily="18" charset="0"/>
              <a:cs typeface="Times New Roman" pitchFamily="18" charset="0"/>
            </a:endParaRPr>
          </a:p>
          <a:p>
            <a:pPr algn="ctr">
              <a:buNone/>
            </a:pPr>
            <a:r>
              <a:rPr lang="en-US" sz="2400" dirty="0" smtClean="0">
                <a:solidFill>
                  <a:schemeClr val="tx2"/>
                </a:solidFill>
                <a:latin typeface="Times New Roman" pitchFamily="18" charset="0"/>
                <a:cs typeface="Times New Roman" pitchFamily="18" charset="0"/>
              </a:rPr>
              <a:t>y= </a:t>
            </a:r>
            <a:r>
              <a:rPr lang="el-GR" sz="2400" dirty="0" smtClean="0">
                <a:solidFill>
                  <a:schemeClr val="tx2"/>
                </a:solidFill>
                <a:latin typeface="Times New Roman" pitchFamily="18" charset="0"/>
                <a:cs typeface="Times New Roman" pitchFamily="18" charset="0"/>
              </a:rPr>
              <a:t>α</a:t>
            </a:r>
            <a:r>
              <a:rPr lang="fr-BE" sz="2400" dirty="0" smtClean="0">
                <a:solidFill>
                  <a:schemeClr val="tx2"/>
                </a:solidFill>
                <a:latin typeface="Times New Roman" pitchFamily="18" charset="0"/>
                <a:cs typeface="Times New Roman" pitchFamily="18" charset="0"/>
              </a:rPr>
              <a:t>+ </a:t>
            </a:r>
            <a:r>
              <a:rPr lang="en-US" sz="2400" dirty="0" smtClean="0">
                <a:solidFill>
                  <a:schemeClr val="tx2"/>
                </a:solidFill>
                <a:latin typeface="Times New Roman" pitchFamily="18" charset="0"/>
                <a:cs typeface="Times New Roman" pitchFamily="18" charset="0"/>
              </a:rPr>
              <a:t>β</a:t>
            </a:r>
            <a:r>
              <a:rPr lang="en-US" sz="2400" baseline="-25000" dirty="0" err="1" smtClean="0">
                <a:solidFill>
                  <a:schemeClr val="tx2"/>
                </a:solidFill>
                <a:latin typeface="Times New Roman" pitchFamily="18" charset="0"/>
                <a:cs typeface="Times New Roman" pitchFamily="18" charset="0"/>
              </a:rPr>
              <a:t>n,i</a:t>
            </a:r>
            <a:r>
              <a:rPr lang="en-US" sz="2400" baseline="-25000" dirty="0" smtClean="0">
                <a:solidFill>
                  <a:schemeClr val="tx2"/>
                </a:solidFill>
                <a:latin typeface="Times New Roman" pitchFamily="18" charset="0"/>
                <a:cs typeface="Times New Roman" pitchFamily="18" charset="0"/>
              </a:rPr>
              <a:t> </a:t>
            </a:r>
            <a:r>
              <a:rPr lang="en-US" sz="2400" dirty="0" err="1" smtClean="0">
                <a:solidFill>
                  <a:schemeClr val="tx2"/>
                </a:solidFill>
                <a:latin typeface="Times New Roman" pitchFamily="18" charset="0"/>
                <a:cs typeface="Times New Roman" pitchFamily="18" charset="0"/>
              </a:rPr>
              <a:t>x</a:t>
            </a:r>
            <a:r>
              <a:rPr lang="en-US" sz="2400" baseline="-25000" dirty="0" err="1" smtClean="0">
                <a:solidFill>
                  <a:schemeClr val="tx2"/>
                </a:solidFill>
                <a:latin typeface="Times New Roman" pitchFamily="18" charset="0"/>
                <a:cs typeface="Times New Roman" pitchFamily="18" charset="0"/>
              </a:rPr>
              <a:t>n,i</a:t>
            </a:r>
            <a:r>
              <a:rPr lang="en-US" sz="2400" dirty="0" smtClean="0">
                <a:solidFill>
                  <a:schemeClr val="tx2"/>
                </a:solidFill>
                <a:latin typeface="Times New Roman" pitchFamily="18" charset="0"/>
                <a:cs typeface="Times New Roman" pitchFamily="18" charset="0"/>
              </a:rPr>
              <a:t>+ β</a:t>
            </a:r>
            <a:r>
              <a:rPr lang="en-US" sz="2400" baseline="-25000" dirty="0" err="1" smtClean="0">
                <a:solidFill>
                  <a:schemeClr val="tx2"/>
                </a:solidFill>
                <a:latin typeface="Times New Roman" pitchFamily="18" charset="0"/>
                <a:cs typeface="Times New Roman" pitchFamily="18" charset="0"/>
              </a:rPr>
              <a:t>n+1,i</a:t>
            </a:r>
            <a:r>
              <a:rPr lang="en-US" sz="2400" dirty="0" smtClean="0">
                <a:solidFill>
                  <a:schemeClr val="tx2"/>
                </a:solidFill>
                <a:latin typeface="Times New Roman" pitchFamily="18" charset="0"/>
                <a:cs typeface="Times New Roman" pitchFamily="18" charset="0"/>
              </a:rPr>
              <a:t> </a:t>
            </a:r>
            <a:r>
              <a:rPr lang="en-US" sz="2400" dirty="0" err="1" smtClean="0">
                <a:solidFill>
                  <a:schemeClr val="tx2"/>
                </a:solidFill>
                <a:latin typeface="Times New Roman" pitchFamily="18" charset="0"/>
                <a:cs typeface="Times New Roman" pitchFamily="18" charset="0"/>
              </a:rPr>
              <a:t>x</a:t>
            </a:r>
            <a:r>
              <a:rPr lang="en-US" sz="2400" baseline="-25000" dirty="0" err="1" smtClean="0">
                <a:solidFill>
                  <a:schemeClr val="tx2"/>
                </a:solidFill>
                <a:latin typeface="Times New Roman" pitchFamily="18" charset="0"/>
                <a:cs typeface="Times New Roman" pitchFamily="18" charset="0"/>
              </a:rPr>
              <a:t>n+1,i</a:t>
            </a:r>
            <a:r>
              <a:rPr lang="en-US" sz="2400" dirty="0" err="1" smtClean="0">
                <a:solidFill>
                  <a:schemeClr val="tx2"/>
                </a:solidFill>
                <a:latin typeface="Times New Roman" pitchFamily="18" charset="0"/>
                <a:cs typeface="Times New Roman" pitchFamily="18" charset="0"/>
              </a:rPr>
              <a:t>+ε</a:t>
            </a:r>
            <a:r>
              <a:rPr lang="en-US" sz="2400" baseline="-25000" dirty="0" err="1" smtClean="0">
                <a:solidFill>
                  <a:schemeClr val="tx2"/>
                </a:solidFill>
                <a:latin typeface="Times New Roman" pitchFamily="18" charset="0"/>
                <a:cs typeface="Times New Roman" pitchFamily="18" charset="0"/>
              </a:rPr>
              <a:t>i</a:t>
            </a:r>
            <a:r>
              <a:rPr lang="en-US" sz="2400" baseline="-25000" dirty="0" smtClean="0">
                <a:solidFill>
                  <a:schemeClr val="tx2"/>
                </a:solidFill>
                <a:latin typeface="Times New Roman" pitchFamily="18" charset="0"/>
                <a:cs typeface="Times New Roman" pitchFamily="18" charset="0"/>
              </a:rPr>
              <a:t> </a:t>
            </a:r>
            <a:endParaRPr lang="en-IN" sz="2400" dirty="0" smtClean="0">
              <a:solidFill>
                <a:schemeClr val="tx2"/>
              </a:solidFill>
              <a:latin typeface="Times New Roman" pitchFamily="18" charset="0"/>
              <a:cs typeface="Times New Roman" pitchFamily="18" charset="0"/>
            </a:endParaRPr>
          </a:p>
          <a:p>
            <a:pPr algn="ctr">
              <a:buNone/>
            </a:pPr>
            <a:r>
              <a:rPr lang="en-US" sz="2400" dirty="0" smtClean="0">
                <a:solidFill>
                  <a:schemeClr val="tx2"/>
                </a:solidFill>
                <a:latin typeface="Times New Roman" pitchFamily="18" charset="0"/>
                <a:cs typeface="Times New Roman" pitchFamily="18" charset="0"/>
              </a:rPr>
              <a:t>y= Pr(</a:t>
            </a:r>
            <a:r>
              <a:rPr lang="en-US" sz="2400" dirty="0" err="1" smtClean="0">
                <a:solidFill>
                  <a:schemeClr val="tx2"/>
                </a:solidFill>
                <a:latin typeface="Times New Roman" pitchFamily="18" charset="0"/>
                <a:cs typeface="Times New Roman" pitchFamily="18" charset="0"/>
              </a:rPr>
              <a:t>PumpT</a:t>
            </a:r>
            <a:r>
              <a:rPr lang="en-US" sz="2400" dirty="0" smtClean="0">
                <a:solidFill>
                  <a:schemeClr val="tx2"/>
                </a:solidFill>
                <a:latin typeface="Times New Roman" pitchFamily="18" charset="0"/>
                <a:cs typeface="Times New Roman" pitchFamily="18" charset="0"/>
              </a:rPr>
              <a:t>)</a:t>
            </a:r>
            <a:endParaRPr lang="en-IN" sz="2400" dirty="0" smtClean="0">
              <a:solidFill>
                <a:schemeClr val="tx2"/>
              </a:solidFill>
              <a:latin typeface="Times New Roman" pitchFamily="18" charset="0"/>
              <a:cs typeface="Times New Roman" pitchFamily="18" charset="0"/>
            </a:endParaRPr>
          </a:p>
          <a:p>
            <a:pPr>
              <a:buNone/>
            </a:pPr>
            <a:r>
              <a:rPr lang="en-US" sz="2400" dirty="0" smtClean="0">
                <a:solidFill>
                  <a:schemeClr val="tx2"/>
                </a:solidFill>
                <a:latin typeface="Times New Roman" pitchFamily="18" charset="0"/>
                <a:cs typeface="Times New Roman" pitchFamily="18" charset="0"/>
              </a:rPr>
              <a:t>	</a:t>
            </a:r>
          </a:p>
          <a:p>
            <a:r>
              <a:rPr lang="en-US" sz="2400" dirty="0" smtClean="0">
                <a:solidFill>
                  <a:schemeClr val="tx2"/>
                </a:solidFill>
                <a:latin typeface="Times New Roman" pitchFamily="18" charset="0"/>
                <a:cs typeface="Times New Roman" pitchFamily="18" charset="0"/>
              </a:rPr>
              <a:t>Coefficient Estimators are not BLUE 		</a:t>
            </a:r>
            <a:endParaRPr lang="en-IN" sz="2400" dirty="0" smtClean="0">
              <a:solidFill>
                <a:schemeClr val="tx2"/>
              </a:solidFill>
              <a:latin typeface="Times New Roman" pitchFamily="18" charset="0"/>
              <a:cs typeface="Times New Roman" pitchFamily="18" charset="0"/>
            </a:endParaRPr>
          </a:p>
          <a:p>
            <a:r>
              <a:rPr lang="en-US" sz="2400" dirty="0" smtClean="0">
                <a:solidFill>
                  <a:schemeClr val="tx2"/>
                </a:solidFill>
                <a:latin typeface="Times New Roman" pitchFamily="18" charset="0"/>
                <a:cs typeface="Times New Roman" pitchFamily="18" charset="0"/>
              </a:rPr>
              <a:t>R² 			is not a good measure of equation 				performance. </a:t>
            </a:r>
          </a:p>
          <a:p>
            <a:pPr>
              <a:buNone/>
            </a:pPr>
            <a:r>
              <a:rPr lang="en-US" sz="2400" dirty="0" smtClean="0">
                <a:solidFill>
                  <a:schemeClr val="tx2"/>
                </a:solidFill>
                <a:latin typeface="Times New Roman" pitchFamily="18" charset="0"/>
                <a:cs typeface="Times New Roman" pitchFamily="18" charset="0"/>
                <a:sym typeface="Wingdings" pitchFamily="2" charset="2"/>
              </a:rPr>
              <a:t>Pseudo-r² (</a:t>
            </a:r>
            <a:r>
              <a:rPr lang="en-US" sz="2400" dirty="0" smtClean="0">
                <a:solidFill>
                  <a:schemeClr val="tx2"/>
                </a:solidFill>
                <a:latin typeface="Times New Roman" pitchFamily="18" charset="0"/>
                <a:cs typeface="Times New Roman" pitchFamily="18" charset="0"/>
              </a:rPr>
              <a:t>goodness-of fit, maximum </a:t>
            </a:r>
            <a:r>
              <a:rPr lang="en-US" sz="2400" dirty="0" err="1" smtClean="0">
                <a:solidFill>
                  <a:schemeClr val="tx2"/>
                </a:solidFill>
                <a:latin typeface="Times New Roman" pitchFamily="18" charset="0"/>
                <a:cs typeface="Times New Roman" pitchFamily="18" charset="0"/>
              </a:rPr>
              <a:t>loglikelihood</a:t>
            </a:r>
            <a:r>
              <a:rPr lang="en-US" sz="2400" dirty="0" smtClean="0">
                <a:solidFill>
                  <a:schemeClr val="tx2"/>
                </a:solidFill>
                <a:latin typeface="Times New Roman" pitchFamily="18" charset="0"/>
                <a:cs typeface="Times New Roman" pitchFamily="18" charset="0"/>
              </a:rPr>
              <a:t>)</a:t>
            </a:r>
            <a:endParaRPr lang="en-IN" sz="2400" dirty="0" smtClean="0">
              <a:solidFill>
                <a:schemeClr val="tx2"/>
              </a:solidFill>
              <a:latin typeface="Times New Roman" pitchFamily="18" charset="0"/>
              <a:cs typeface="Times New Roman" pitchFamily="18" charset="0"/>
            </a:endParaRPr>
          </a:p>
          <a:p>
            <a:pPr lvl="1"/>
            <a:endParaRPr lang="fr-BE" dirty="0" smtClean="0">
              <a:solidFill>
                <a:schemeClr val="tx2"/>
              </a:solidFill>
              <a:latin typeface="Times New Roman" pitchFamily="18" charset="0"/>
              <a:cs typeface="Times New Roman" pitchFamily="18" charset="0"/>
            </a:endParaRPr>
          </a:p>
          <a:p>
            <a:endParaRPr lang="en-US" dirty="0">
              <a:solidFill>
                <a:schemeClr val="tx2"/>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10213599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BE" dirty="0" err="1" smtClean="0">
                <a:solidFill>
                  <a:schemeClr val="tx2"/>
                </a:solidFill>
                <a:latin typeface="Times New Roman" pitchFamily="18" charset="0"/>
                <a:cs typeface="Times New Roman" pitchFamily="18" charset="0"/>
              </a:rPr>
              <a:t>Results</a:t>
            </a:r>
            <a:r>
              <a:rPr lang="fr-BE" dirty="0" smtClean="0">
                <a:solidFill>
                  <a:schemeClr val="tx2"/>
                </a:solidFill>
                <a:latin typeface="Times New Roman" pitchFamily="18" charset="0"/>
                <a:cs typeface="Times New Roman" pitchFamily="18" charset="0"/>
              </a:rPr>
              <a:t>:</a:t>
            </a:r>
            <a:endParaRPr lang="en-US" sz="3300" dirty="0">
              <a:solidFill>
                <a:schemeClr val="tx2"/>
              </a:solidFill>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lvl="0">
              <a:buNone/>
            </a:pPr>
            <a:r>
              <a:rPr lang="en-US" sz="2800" dirty="0" smtClean="0">
                <a:solidFill>
                  <a:schemeClr val="tx2"/>
                </a:solidFill>
                <a:latin typeface="Times New Roman" pitchFamily="18" charset="0"/>
                <a:cs typeface="Times New Roman" pitchFamily="18" charset="0"/>
              </a:rPr>
              <a:t>1.	Adoption of Pump as a Water Management Strategy technology </a:t>
            </a:r>
            <a:endParaRPr lang="en-IN" sz="2800" dirty="0" smtClean="0">
              <a:solidFill>
                <a:schemeClr val="tx2"/>
              </a:solidFill>
              <a:latin typeface="Times New Roman" pitchFamily="18" charset="0"/>
              <a:cs typeface="Times New Roman"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xmlns="" val="2364548040"/>
              </p:ext>
            </p:extLst>
          </p:nvPr>
        </p:nvGraphicFramePr>
        <p:xfrm>
          <a:off x="838200" y="2655316"/>
          <a:ext cx="6096000" cy="3440684"/>
        </p:xfrm>
        <a:graphic>
          <a:graphicData uri="http://schemas.openxmlformats.org/drawingml/2006/table">
            <a:tbl>
              <a:tblPr firstRow="1" bandRow="1">
                <a:tableStyleId>{5C22544A-7EE6-4342-B048-85BDC9FD1C3A}</a:tableStyleId>
              </a:tblPr>
              <a:tblGrid>
                <a:gridCol w="1524000"/>
                <a:gridCol w="1524000"/>
                <a:gridCol w="1524000"/>
                <a:gridCol w="1524000"/>
              </a:tblGrid>
              <a:tr h="370840">
                <a:tc>
                  <a:txBody>
                    <a:bodyPr/>
                    <a:lstStyle/>
                    <a:p>
                      <a:pPr>
                        <a:lnSpc>
                          <a:spcPct val="115000"/>
                        </a:lnSpc>
                        <a:spcAft>
                          <a:spcPts val="0"/>
                        </a:spcAft>
                      </a:pPr>
                      <a:r>
                        <a:rPr lang="en-US" sz="1100" b="1" dirty="0">
                          <a:latin typeface="Times New Roman"/>
                          <a:ea typeface="Calibri"/>
                          <a:cs typeface="Times New Roman"/>
                        </a:rPr>
                        <a:t>Variables computation</a:t>
                      </a:r>
                      <a:endParaRPr lang="en-IN" sz="1100" dirty="0">
                        <a:latin typeface="Calibri"/>
                        <a:ea typeface="Calibri"/>
                        <a:cs typeface="Times New Roman"/>
                      </a:endParaRPr>
                    </a:p>
                  </a:txBody>
                  <a:tcPr marL="68580" marR="68580" marT="0" marB="0"/>
                </a:tc>
                <a:tc>
                  <a:txBody>
                    <a:bodyPr/>
                    <a:lstStyle/>
                    <a:p>
                      <a:pPr>
                        <a:lnSpc>
                          <a:spcPct val="115000"/>
                        </a:lnSpc>
                        <a:spcAft>
                          <a:spcPts val="0"/>
                        </a:spcAft>
                      </a:pPr>
                      <a:r>
                        <a:rPr lang="en-US" sz="1100" b="1" dirty="0">
                          <a:latin typeface="Times New Roman"/>
                          <a:ea typeface="Calibri"/>
                          <a:cs typeface="Times New Roman"/>
                        </a:rPr>
                        <a:t>Explanatory Variable</a:t>
                      </a:r>
                      <a:endParaRPr lang="en-IN" sz="1100" dirty="0">
                        <a:latin typeface="Calibri"/>
                        <a:ea typeface="Calibri"/>
                        <a:cs typeface="Times New Roman"/>
                      </a:endParaRPr>
                    </a:p>
                  </a:txBody>
                  <a:tcPr marL="68580" marR="68580" marT="0" marB="0"/>
                </a:tc>
                <a:tc>
                  <a:txBody>
                    <a:bodyPr/>
                    <a:lstStyle/>
                    <a:p>
                      <a:pPr algn="ctr">
                        <a:lnSpc>
                          <a:spcPct val="115000"/>
                        </a:lnSpc>
                        <a:spcAft>
                          <a:spcPts val="0"/>
                        </a:spcAft>
                      </a:pPr>
                      <a:r>
                        <a:rPr lang="en-US" sz="1100">
                          <a:latin typeface="Times New Roman"/>
                          <a:ea typeface="Calibri"/>
                          <a:cs typeface="Times New Roman"/>
                        </a:rPr>
                        <a:t>PUMP ADOPTION</a:t>
                      </a:r>
                      <a:endParaRPr lang="en-IN" sz="1100">
                        <a:latin typeface="Calibri"/>
                        <a:ea typeface="Calibri"/>
                        <a:cs typeface="Times New Roman"/>
                      </a:endParaRPr>
                    </a:p>
                  </a:txBody>
                  <a:tcPr marL="68580" marR="68580" marT="0" marB="0"/>
                </a:tc>
                <a:tc>
                  <a:txBody>
                    <a:bodyPr/>
                    <a:lstStyle/>
                    <a:p>
                      <a:pPr>
                        <a:lnSpc>
                          <a:spcPct val="115000"/>
                        </a:lnSpc>
                        <a:spcAft>
                          <a:spcPts val="0"/>
                        </a:spcAft>
                      </a:pPr>
                      <a:r>
                        <a:rPr lang="en-US" sz="1100">
                          <a:latin typeface="Times New Roman"/>
                          <a:ea typeface="Calibri"/>
                          <a:cs typeface="Times New Roman"/>
                        </a:rPr>
                        <a:t>Marginal Effects of the Average Household</a:t>
                      </a:r>
                      <a:endParaRPr lang="en-IN" sz="1100">
                        <a:latin typeface="Calibri"/>
                        <a:ea typeface="Calibri"/>
                        <a:cs typeface="Times New Roman"/>
                      </a:endParaRPr>
                    </a:p>
                  </a:txBody>
                  <a:tcPr marL="68580" marR="68580" marT="0" marB="0"/>
                </a:tc>
              </a:tr>
              <a:tr h="370840">
                <a:tc>
                  <a:txBody>
                    <a:bodyPr/>
                    <a:lstStyle/>
                    <a:p>
                      <a:pPr>
                        <a:lnSpc>
                          <a:spcPct val="115000"/>
                        </a:lnSpc>
                        <a:spcAft>
                          <a:spcPts val="0"/>
                        </a:spcAft>
                      </a:pPr>
                      <a:r>
                        <a:rPr lang="en-US" sz="1100">
                          <a:latin typeface="Times New Roman"/>
                          <a:ea typeface="Calibri"/>
                          <a:cs typeface="Times New Roman"/>
                        </a:rPr>
                        <a:t>Household Size (persons)</a:t>
                      </a:r>
                      <a:endParaRPr lang="en-IN" sz="1100">
                        <a:latin typeface="Calibri"/>
                        <a:ea typeface="Calibri"/>
                        <a:cs typeface="Times New Roman"/>
                      </a:endParaRPr>
                    </a:p>
                  </a:txBody>
                  <a:tcPr marL="68580" marR="68580" marT="0" marB="0"/>
                </a:tc>
                <a:tc>
                  <a:txBody>
                    <a:bodyPr/>
                    <a:lstStyle/>
                    <a:p>
                      <a:pPr algn="l">
                        <a:lnSpc>
                          <a:spcPct val="115000"/>
                        </a:lnSpc>
                        <a:spcAft>
                          <a:spcPts val="0"/>
                        </a:spcAft>
                      </a:pPr>
                      <a:r>
                        <a:rPr lang="en-US" sz="1100" dirty="0">
                          <a:latin typeface="Times New Roman"/>
                          <a:ea typeface="Calibri"/>
                          <a:cs typeface="Times New Roman"/>
                        </a:rPr>
                        <a:t>HHSIZE1</a:t>
                      </a:r>
                      <a:endParaRPr lang="en-IN" sz="1100" dirty="0">
                        <a:latin typeface="Calibri"/>
                        <a:ea typeface="Calibri"/>
                        <a:cs typeface="Times New Roman"/>
                      </a:endParaRPr>
                    </a:p>
                  </a:txBody>
                  <a:tcPr marL="68580" marR="68580" marT="0" marB="0" anchor="ctr"/>
                </a:tc>
                <a:tc>
                  <a:txBody>
                    <a:bodyPr/>
                    <a:lstStyle/>
                    <a:p>
                      <a:pPr algn="ctr">
                        <a:lnSpc>
                          <a:spcPct val="115000"/>
                        </a:lnSpc>
                        <a:spcAft>
                          <a:spcPts val="0"/>
                        </a:spcAft>
                      </a:pPr>
                      <a:r>
                        <a:rPr lang="en-US" sz="1100">
                          <a:latin typeface="Times New Roman"/>
                          <a:ea typeface="Calibri"/>
                          <a:cs typeface="Times New Roman"/>
                        </a:rPr>
                        <a:t>+</a:t>
                      </a:r>
                      <a:endParaRPr lang="en-IN" sz="1100">
                        <a:latin typeface="Calibri"/>
                        <a:ea typeface="Calibri"/>
                        <a:cs typeface="Times New Roman"/>
                      </a:endParaRPr>
                    </a:p>
                  </a:txBody>
                  <a:tcPr marL="68580" marR="68580" marT="0" marB="0" anchor="ctr"/>
                </a:tc>
                <a:tc>
                  <a:txBody>
                    <a:bodyPr/>
                    <a:lstStyle/>
                    <a:p>
                      <a:pPr>
                        <a:lnSpc>
                          <a:spcPct val="115000"/>
                        </a:lnSpc>
                        <a:spcAft>
                          <a:spcPts val="0"/>
                        </a:spcAft>
                      </a:pPr>
                      <a:r>
                        <a:rPr lang="en-US" sz="1100">
                          <a:latin typeface="Times New Roman"/>
                          <a:ea typeface="Calibri"/>
                          <a:cs typeface="Times New Roman"/>
                        </a:rPr>
                        <a:t>0.003889</a:t>
                      </a:r>
                      <a:endParaRPr lang="en-IN" sz="1100">
                        <a:latin typeface="Calibri"/>
                        <a:ea typeface="Calibri"/>
                        <a:cs typeface="Times New Roman"/>
                      </a:endParaRPr>
                    </a:p>
                  </a:txBody>
                  <a:tcPr marL="68580" marR="68580" marT="0" marB="0"/>
                </a:tc>
              </a:tr>
              <a:tr h="370840">
                <a:tc>
                  <a:txBody>
                    <a:bodyPr/>
                    <a:lstStyle/>
                    <a:p>
                      <a:pPr>
                        <a:lnSpc>
                          <a:spcPct val="115000"/>
                        </a:lnSpc>
                        <a:spcAft>
                          <a:spcPts val="0"/>
                        </a:spcAft>
                      </a:pPr>
                      <a:r>
                        <a:rPr lang="en-US" sz="1100">
                          <a:latin typeface="Times New Roman"/>
                          <a:ea typeface="Calibri"/>
                          <a:cs typeface="Times New Roman"/>
                        </a:rPr>
                        <a:t>Distance to Market for Input (hrs)</a:t>
                      </a:r>
                      <a:endParaRPr lang="en-IN" sz="1100">
                        <a:latin typeface="Calibri"/>
                        <a:ea typeface="Calibri"/>
                        <a:cs typeface="Times New Roman"/>
                      </a:endParaRPr>
                    </a:p>
                  </a:txBody>
                  <a:tcPr marL="68580" marR="68580" marT="0" marB="0"/>
                </a:tc>
                <a:tc>
                  <a:txBody>
                    <a:bodyPr/>
                    <a:lstStyle/>
                    <a:p>
                      <a:pPr algn="l">
                        <a:lnSpc>
                          <a:spcPct val="115000"/>
                        </a:lnSpc>
                        <a:spcAft>
                          <a:spcPts val="0"/>
                        </a:spcAft>
                      </a:pPr>
                      <a:r>
                        <a:rPr lang="en-US" sz="1100" dirty="0">
                          <a:latin typeface="Times New Roman"/>
                          <a:ea typeface="Calibri"/>
                          <a:cs typeface="Times New Roman"/>
                        </a:rPr>
                        <a:t>MARKETINPUT2</a:t>
                      </a:r>
                      <a:endParaRPr lang="en-IN" sz="1100" dirty="0">
                        <a:latin typeface="Calibri"/>
                        <a:ea typeface="Calibri"/>
                        <a:cs typeface="Times New Roman"/>
                      </a:endParaRPr>
                    </a:p>
                  </a:txBody>
                  <a:tcPr marL="68580" marR="68580" marT="0" marB="0" anchor="ctr"/>
                </a:tc>
                <a:tc>
                  <a:txBody>
                    <a:bodyPr/>
                    <a:lstStyle/>
                    <a:p>
                      <a:pPr algn="ctr">
                        <a:lnSpc>
                          <a:spcPct val="115000"/>
                        </a:lnSpc>
                        <a:spcAft>
                          <a:spcPts val="0"/>
                        </a:spcAft>
                      </a:pPr>
                      <a:r>
                        <a:rPr lang="en-US" sz="1100" dirty="0">
                          <a:latin typeface="Times New Roman"/>
                          <a:ea typeface="Calibri"/>
                          <a:cs typeface="Times New Roman"/>
                        </a:rPr>
                        <a:t>-</a:t>
                      </a:r>
                      <a:endParaRPr lang="en-IN" sz="1100" dirty="0">
                        <a:latin typeface="Calibri"/>
                        <a:ea typeface="Calibri"/>
                        <a:cs typeface="Times New Roman"/>
                      </a:endParaRPr>
                    </a:p>
                  </a:txBody>
                  <a:tcPr marL="68580" marR="68580" marT="0" marB="0" anchor="ctr"/>
                </a:tc>
                <a:tc>
                  <a:txBody>
                    <a:bodyPr/>
                    <a:lstStyle/>
                    <a:p>
                      <a:pPr>
                        <a:lnSpc>
                          <a:spcPct val="115000"/>
                        </a:lnSpc>
                        <a:spcAft>
                          <a:spcPts val="0"/>
                        </a:spcAft>
                      </a:pPr>
                      <a:r>
                        <a:rPr lang="en-US" sz="1100">
                          <a:latin typeface="Times New Roman"/>
                          <a:ea typeface="Calibri"/>
                          <a:cs typeface="Times New Roman"/>
                        </a:rPr>
                        <a:t>-0.00235</a:t>
                      </a:r>
                      <a:endParaRPr lang="en-IN" sz="1100">
                        <a:latin typeface="Calibri"/>
                        <a:ea typeface="Calibri"/>
                        <a:cs typeface="Times New Roman"/>
                      </a:endParaRPr>
                    </a:p>
                  </a:txBody>
                  <a:tcPr marL="68580" marR="68580" marT="0" marB="0"/>
                </a:tc>
              </a:tr>
              <a:tr h="370840">
                <a:tc>
                  <a:txBody>
                    <a:bodyPr/>
                    <a:lstStyle/>
                    <a:p>
                      <a:pPr>
                        <a:lnSpc>
                          <a:spcPct val="115000"/>
                        </a:lnSpc>
                        <a:spcAft>
                          <a:spcPts val="0"/>
                        </a:spcAft>
                      </a:pPr>
                      <a:r>
                        <a:rPr lang="en-US" sz="1100" dirty="0">
                          <a:latin typeface="Times New Roman"/>
                          <a:ea typeface="Calibri"/>
                          <a:cs typeface="Times New Roman"/>
                        </a:rPr>
                        <a:t>Number of Task for which Labor was Hired</a:t>
                      </a:r>
                      <a:endParaRPr lang="en-IN" sz="1100" dirty="0">
                        <a:latin typeface="Calibri"/>
                        <a:ea typeface="Calibri"/>
                        <a:cs typeface="Times New Roman"/>
                      </a:endParaRPr>
                    </a:p>
                  </a:txBody>
                  <a:tcPr marL="68580" marR="68580" marT="0" marB="0"/>
                </a:tc>
                <a:tc>
                  <a:txBody>
                    <a:bodyPr/>
                    <a:lstStyle/>
                    <a:p>
                      <a:pPr algn="l">
                        <a:lnSpc>
                          <a:spcPct val="115000"/>
                        </a:lnSpc>
                        <a:spcAft>
                          <a:spcPts val="0"/>
                        </a:spcAft>
                      </a:pPr>
                      <a:r>
                        <a:rPr lang="en-US" sz="1100" dirty="0">
                          <a:latin typeface="Times New Roman"/>
                          <a:ea typeface="Calibri"/>
                          <a:cs typeface="Times New Roman"/>
                        </a:rPr>
                        <a:t>HHHIRELABOR</a:t>
                      </a:r>
                      <a:endParaRPr lang="en-IN" sz="1100" dirty="0">
                        <a:latin typeface="Calibri"/>
                        <a:ea typeface="Calibri"/>
                        <a:cs typeface="Times New Roman"/>
                      </a:endParaRPr>
                    </a:p>
                  </a:txBody>
                  <a:tcPr marL="68580" marR="68580" marT="0" marB="0" anchor="ctr"/>
                </a:tc>
                <a:tc>
                  <a:txBody>
                    <a:bodyPr/>
                    <a:lstStyle/>
                    <a:p>
                      <a:pPr algn="ctr">
                        <a:lnSpc>
                          <a:spcPct val="115000"/>
                        </a:lnSpc>
                        <a:spcAft>
                          <a:spcPts val="0"/>
                        </a:spcAft>
                      </a:pPr>
                      <a:r>
                        <a:rPr lang="en-US" sz="1100" dirty="0">
                          <a:latin typeface="Times New Roman"/>
                          <a:ea typeface="Calibri"/>
                          <a:cs typeface="Times New Roman"/>
                        </a:rPr>
                        <a:t>+</a:t>
                      </a:r>
                      <a:endParaRPr lang="en-IN" sz="1100" dirty="0">
                        <a:latin typeface="Calibri"/>
                        <a:ea typeface="Calibri"/>
                        <a:cs typeface="Times New Roman"/>
                      </a:endParaRPr>
                    </a:p>
                  </a:txBody>
                  <a:tcPr marL="68580" marR="68580" marT="0" marB="0" anchor="ctr"/>
                </a:tc>
                <a:tc>
                  <a:txBody>
                    <a:bodyPr/>
                    <a:lstStyle/>
                    <a:p>
                      <a:pPr>
                        <a:lnSpc>
                          <a:spcPct val="115000"/>
                        </a:lnSpc>
                        <a:spcAft>
                          <a:spcPts val="0"/>
                        </a:spcAft>
                      </a:pPr>
                      <a:r>
                        <a:rPr lang="en-US" sz="1100">
                          <a:latin typeface="Times New Roman"/>
                          <a:ea typeface="Calibri"/>
                          <a:cs typeface="Times New Roman"/>
                        </a:rPr>
                        <a:t>0.000923</a:t>
                      </a:r>
                      <a:endParaRPr lang="en-IN" sz="1100">
                        <a:latin typeface="Calibri"/>
                        <a:ea typeface="Calibri"/>
                        <a:cs typeface="Times New Roman"/>
                      </a:endParaRPr>
                    </a:p>
                  </a:txBody>
                  <a:tcPr marL="68580" marR="68580" marT="0" marB="0"/>
                </a:tc>
              </a:tr>
              <a:tr h="370840">
                <a:tc>
                  <a:txBody>
                    <a:bodyPr/>
                    <a:lstStyle/>
                    <a:p>
                      <a:pPr>
                        <a:lnSpc>
                          <a:spcPct val="115000"/>
                        </a:lnSpc>
                        <a:spcAft>
                          <a:spcPts val="0"/>
                        </a:spcAft>
                      </a:pPr>
                      <a:r>
                        <a:rPr lang="en-US" sz="1100">
                          <a:latin typeface="Times New Roman"/>
                          <a:ea typeface="Calibri"/>
                          <a:cs typeface="Times New Roman"/>
                        </a:rPr>
                        <a:t>Whether the household owns or not at least one oxen </a:t>
                      </a:r>
                      <a:endParaRPr lang="en-IN" sz="1100">
                        <a:latin typeface="Calibri"/>
                        <a:ea typeface="Calibri"/>
                        <a:cs typeface="Times New Roman"/>
                      </a:endParaRPr>
                    </a:p>
                  </a:txBody>
                  <a:tcPr marL="68580" marR="68580" marT="0" marB="0"/>
                </a:tc>
                <a:tc>
                  <a:txBody>
                    <a:bodyPr/>
                    <a:lstStyle/>
                    <a:p>
                      <a:pPr algn="l">
                        <a:lnSpc>
                          <a:spcPct val="115000"/>
                        </a:lnSpc>
                        <a:spcAft>
                          <a:spcPts val="0"/>
                        </a:spcAft>
                      </a:pPr>
                      <a:r>
                        <a:rPr lang="en-US" sz="1100" dirty="0" err="1">
                          <a:latin typeface="Times New Roman"/>
                          <a:ea typeface="Calibri"/>
                          <a:cs typeface="Times New Roman"/>
                        </a:rPr>
                        <a:t>OXENTBin</a:t>
                      </a:r>
                      <a:endParaRPr lang="en-IN" sz="1100" dirty="0">
                        <a:latin typeface="Calibri"/>
                        <a:ea typeface="Calibri"/>
                        <a:cs typeface="Times New Roman"/>
                      </a:endParaRPr>
                    </a:p>
                  </a:txBody>
                  <a:tcPr marL="68580" marR="68580" marT="0" marB="0" anchor="ctr"/>
                </a:tc>
                <a:tc>
                  <a:txBody>
                    <a:bodyPr/>
                    <a:lstStyle/>
                    <a:p>
                      <a:pPr algn="ctr">
                        <a:lnSpc>
                          <a:spcPct val="115000"/>
                        </a:lnSpc>
                        <a:spcAft>
                          <a:spcPts val="0"/>
                        </a:spcAft>
                      </a:pPr>
                      <a:r>
                        <a:rPr lang="en-US" sz="1100">
                          <a:latin typeface="Times New Roman"/>
                          <a:ea typeface="Calibri"/>
                          <a:cs typeface="Times New Roman"/>
                        </a:rPr>
                        <a:t>+</a:t>
                      </a:r>
                      <a:endParaRPr lang="en-IN" sz="1100">
                        <a:latin typeface="Calibri"/>
                        <a:ea typeface="Calibri"/>
                        <a:cs typeface="Times New Roman"/>
                      </a:endParaRPr>
                    </a:p>
                  </a:txBody>
                  <a:tcPr marL="68580" marR="68580" marT="0" marB="0" anchor="ctr"/>
                </a:tc>
                <a:tc>
                  <a:txBody>
                    <a:bodyPr/>
                    <a:lstStyle/>
                    <a:p>
                      <a:pPr>
                        <a:lnSpc>
                          <a:spcPct val="115000"/>
                        </a:lnSpc>
                        <a:spcAft>
                          <a:spcPts val="0"/>
                        </a:spcAft>
                      </a:pPr>
                      <a:r>
                        <a:rPr lang="en-US" sz="1100" dirty="0">
                          <a:latin typeface="Times New Roman"/>
                          <a:ea typeface="Calibri"/>
                          <a:cs typeface="Times New Roman"/>
                        </a:rPr>
                        <a:t>0.014394</a:t>
                      </a:r>
                      <a:endParaRPr lang="en-IN" sz="1100" dirty="0">
                        <a:latin typeface="Calibri"/>
                        <a:ea typeface="Calibri"/>
                        <a:cs typeface="Times New Roman"/>
                      </a:endParaRPr>
                    </a:p>
                  </a:txBody>
                  <a:tcPr marL="68580" marR="68580" marT="0" marB="0"/>
                </a:tc>
              </a:tr>
              <a:tr h="370840">
                <a:tc>
                  <a:txBody>
                    <a:bodyPr/>
                    <a:lstStyle/>
                    <a:p>
                      <a:pPr>
                        <a:lnSpc>
                          <a:spcPct val="115000"/>
                        </a:lnSpc>
                        <a:spcAft>
                          <a:spcPts val="0"/>
                        </a:spcAft>
                      </a:pPr>
                      <a:r>
                        <a:rPr lang="en-US" sz="1100">
                          <a:latin typeface="Times New Roman"/>
                          <a:ea typeface="Calibri"/>
                          <a:cs typeface="Times New Roman"/>
                        </a:rPr>
                        <a:t>The number of visit on crop production and livestock</a:t>
                      </a:r>
                      <a:endParaRPr lang="en-IN" sz="1100">
                        <a:latin typeface="Calibri"/>
                        <a:ea typeface="Calibri"/>
                        <a:cs typeface="Times New Roman"/>
                      </a:endParaRPr>
                    </a:p>
                  </a:txBody>
                  <a:tcPr marL="68580" marR="68580" marT="0" marB="0"/>
                </a:tc>
                <a:tc>
                  <a:txBody>
                    <a:bodyPr/>
                    <a:lstStyle/>
                    <a:p>
                      <a:pPr algn="l">
                        <a:lnSpc>
                          <a:spcPct val="115000"/>
                        </a:lnSpc>
                        <a:spcAft>
                          <a:spcPts val="0"/>
                        </a:spcAft>
                      </a:pPr>
                      <a:r>
                        <a:rPr lang="en-US" sz="1100" dirty="0" err="1" smtClean="0">
                          <a:latin typeface="Times New Roman"/>
                          <a:ea typeface="Calibri"/>
                          <a:cs typeface="Times New Roman"/>
                        </a:rPr>
                        <a:t>VISITAGG</a:t>
                      </a:r>
                      <a:endParaRPr lang="en-IN" sz="1100" dirty="0">
                        <a:latin typeface="Calibri"/>
                        <a:ea typeface="Calibri"/>
                        <a:cs typeface="Times New Roman"/>
                      </a:endParaRPr>
                    </a:p>
                  </a:txBody>
                  <a:tcPr marL="68580" marR="68580" marT="0" marB="0" anchor="ctr"/>
                </a:tc>
                <a:tc>
                  <a:txBody>
                    <a:bodyPr/>
                    <a:lstStyle/>
                    <a:p>
                      <a:pPr algn="ctr">
                        <a:lnSpc>
                          <a:spcPct val="115000"/>
                        </a:lnSpc>
                        <a:spcAft>
                          <a:spcPts val="0"/>
                        </a:spcAft>
                      </a:pPr>
                      <a:r>
                        <a:rPr lang="en-US" sz="1100" dirty="0">
                          <a:latin typeface="Times New Roman"/>
                          <a:ea typeface="Calibri"/>
                          <a:cs typeface="Times New Roman"/>
                        </a:rPr>
                        <a:t>+</a:t>
                      </a:r>
                      <a:endParaRPr lang="en-IN" sz="1100" dirty="0">
                        <a:latin typeface="Calibri"/>
                        <a:ea typeface="Calibri"/>
                        <a:cs typeface="Times New Roman"/>
                      </a:endParaRPr>
                    </a:p>
                  </a:txBody>
                  <a:tcPr marL="68580" marR="68580" marT="0" marB="0" anchor="ctr"/>
                </a:tc>
                <a:tc>
                  <a:txBody>
                    <a:bodyPr/>
                    <a:lstStyle/>
                    <a:p>
                      <a:pPr>
                        <a:lnSpc>
                          <a:spcPct val="115000"/>
                        </a:lnSpc>
                        <a:spcAft>
                          <a:spcPts val="0"/>
                        </a:spcAft>
                      </a:pPr>
                      <a:r>
                        <a:rPr lang="en-US" sz="1100">
                          <a:latin typeface="Times New Roman"/>
                          <a:ea typeface="Calibri"/>
                          <a:cs typeface="Times New Roman"/>
                        </a:rPr>
                        <a:t>0.0007689</a:t>
                      </a:r>
                      <a:endParaRPr lang="en-IN" sz="1100">
                        <a:latin typeface="Calibri"/>
                        <a:ea typeface="Calibri"/>
                        <a:cs typeface="Times New Roman"/>
                      </a:endParaRPr>
                    </a:p>
                  </a:txBody>
                  <a:tcPr marL="68580" marR="68580" marT="0" marB="0"/>
                </a:tc>
              </a:tr>
              <a:tr h="370840">
                <a:tc>
                  <a:txBody>
                    <a:bodyPr/>
                    <a:lstStyle/>
                    <a:p>
                      <a:pPr>
                        <a:lnSpc>
                          <a:spcPct val="115000"/>
                        </a:lnSpc>
                        <a:spcAft>
                          <a:spcPts val="0"/>
                        </a:spcAft>
                      </a:pPr>
                      <a:r>
                        <a:rPr lang="en-US" sz="1100">
                          <a:latin typeface="Times New Roman"/>
                          <a:ea typeface="Calibri"/>
                          <a:cs typeface="Times New Roman"/>
                        </a:rPr>
                        <a:t>Constant</a:t>
                      </a:r>
                      <a:endParaRPr lang="en-IN" sz="1100">
                        <a:latin typeface="Calibri"/>
                        <a:ea typeface="Calibri"/>
                        <a:cs typeface="Times New Roman"/>
                      </a:endParaRPr>
                    </a:p>
                  </a:txBody>
                  <a:tcPr marL="68580" marR="68580" marT="0" marB="0"/>
                </a:tc>
                <a:tc>
                  <a:txBody>
                    <a:bodyPr/>
                    <a:lstStyle/>
                    <a:p>
                      <a:pPr algn="l">
                        <a:lnSpc>
                          <a:spcPct val="115000"/>
                        </a:lnSpc>
                        <a:spcAft>
                          <a:spcPts val="0"/>
                        </a:spcAft>
                      </a:pPr>
                      <a:r>
                        <a:rPr lang="en-US" sz="1100" dirty="0">
                          <a:latin typeface="Times New Roman"/>
                          <a:ea typeface="Calibri"/>
                          <a:cs typeface="Times New Roman"/>
                        </a:rPr>
                        <a:t>CONSTANT</a:t>
                      </a:r>
                      <a:endParaRPr lang="en-IN" sz="1100" dirty="0">
                        <a:latin typeface="Calibri"/>
                        <a:ea typeface="Calibri"/>
                        <a:cs typeface="Times New Roman"/>
                      </a:endParaRPr>
                    </a:p>
                  </a:txBody>
                  <a:tcPr marL="68580" marR="68580" marT="0" marB="0" anchor="ctr"/>
                </a:tc>
                <a:tc>
                  <a:txBody>
                    <a:bodyPr/>
                    <a:lstStyle/>
                    <a:p>
                      <a:pPr algn="ctr">
                        <a:lnSpc>
                          <a:spcPct val="115000"/>
                        </a:lnSpc>
                        <a:spcAft>
                          <a:spcPts val="0"/>
                        </a:spcAft>
                      </a:pPr>
                      <a:r>
                        <a:rPr lang="en-US" sz="1100">
                          <a:latin typeface="Times New Roman"/>
                          <a:ea typeface="Calibri"/>
                          <a:cs typeface="Times New Roman"/>
                        </a:rPr>
                        <a:t>-</a:t>
                      </a:r>
                      <a:endParaRPr lang="en-IN" sz="1100">
                        <a:latin typeface="Calibri"/>
                        <a:ea typeface="Calibri"/>
                        <a:cs typeface="Times New Roman"/>
                      </a:endParaRPr>
                    </a:p>
                  </a:txBody>
                  <a:tcPr marL="68580" marR="68580" marT="0" marB="0" anchor="ctr"/>
                </a:tc>
                <a:tc>
                  <a:txBody>
                    <a:bodyPr/>
                    <a:lstStyle/>
                    <a:p>
                      <a:pPr>
                        <a:lnSpc>
                          <a:spcPct val="115000"/>
                        </a:lnSpc>
                        <a:spcAft>
                          <a:spcPts val="0"/>
                        </a:spcAft>
                      </a:pPr>
                      <a:r>
                        <a:rPr lang="fr-BE" sz="1100" dirty="0" smtClean="0">
                          <a:latin typeface="Times New Roman"/>
                          <a:ea typeface="Calibri"/>
                          <a:cs typeface="Times New Roman"/>
                        </a:rPr>
                        <a:t>0.01456</a:t>
                      </a:r>
                      <a:endParaRPr lang="en-US" sz="1100" dirty="0">
                        <a:latin typeface="Times New Roman"/>
                        <a:ea typeface="Calibri"/>
                        <a:cs typeface="Times New Roman"/>
                      </a:endParaRPr>
                    </a:p>
                  </a:txBody>
                  <a:tcPr marL="68580" marR="68580" marT="0" marB="0"/>
                </a:tc>
              </a:tr>
              <a:tr h="370840">
                <a:tc>
                  <a:txBody>
                    <a:bodyPr/>
                    <a:lstStyle/>
                    <a:p>
                      <a:pPr>
                        <a:lnSpc>
                          <a:spcPct val="115000"/>
                        </a:lnSpc>
                        <a:spcAft>
                          <a:spcPts val="0"/>
                        </a:spcAft>
                      </a:pPr>
                      <a:r>
                        <a:rPr lang="en-US" sz="1600" dirty="0">
                          <a:solidFill>
                            <a:schemeClr val="tx1"/>
                          </a:solidFill>
                          <a:latin typeface="Times New Roman"/>
                          <a:ea typeface="Calibri"/>
                          <a:cs typeface="Times New Roman"/>
                        </a:rPr>
                        <a:t>If </a:t>
                      </a:r>
                      <a:r>
                        <a:rPr lang="en-US" sz="1600" dirty="0" err="1">
                          <a:solidFill>
                            <a:schemeClr val="tx1"/>
                          </a:solidFill>
                          <a:latin typeface="Times New Roman"/>
                          <a:ea typeface="Calibri"/>
                          <a:cs typeface="Times New Roman"/>
                        </a:rPr>
                        <a:t>SlopeFlat</a:t>
                      </a:r>
                      <a:r>
                        <a:rPr lang="en-US" sz="1600" dirty="0">
                          <a:solidFill>
                            <a:schemeClr val="tx1"/>
                          </a:solidFill>
                          <a:latin typeface="Times New Roman"/>
                          <a:ea typeface="Calibri"/>
                          <a:cs typeface="Times New Roman"/>
                        </a:rPr>
                        <a:t> &gt;0</a:t>
                      </a:r>
                      <a:endParaRPr lang="en-IN" sz="1600" dirty="0">
                        <a:solidFill>
                          <a:schemeClr val="tx1"/>
                        </a:solidFill>
                        <a:latin typeface="Calibri"/>
                        <a:ea typeface="Calibri"/>
                        <a:cs typeface="Times New Roman"/>
                      </a:endParaRPr>
                    </a:p>
                  </a:txBody>
                  <a:tcPr marL="68580" marR="68580" marT="0" marB="0"/>
                </a:tc>
                <a:tc>
                  <a:txBody>
                    <a:bodyPr/>
                    <a:lstStyle/>
                    <a:p>
                      <a:pPr algn="l">
                        <a:lnSpc>
                          <a:spcPct val="115000"/>
                        </a:lnSpc>
                        <a:spcAft>
                          <a:spcPts val="0"/>
                        </a:spcAft>
                      </a:pPr>
                      <a:r>
                        <a:rPr lang="en-US" sz="1400" dirty="0">
                          <a:latin typeface="Times New Roman"/>
                          <a:ea typeface="Calibri"/>
                          <a:cs typeface="Times New Roman"/>
                        </a:rPr>
                        <a:t>Spatial Restriction</a:t>
                      </a:r>
                      <a:endParaRPr lang="en-IN" sz="1400" dirty="0">
                        <a:latin typeface="Calibri"/>
                        <a:ea typeface="Calibri"/>
                        <a:cs typeface="Times New Roman"/>
                      </a:endParaRPr>
                    </a:p>
                  </a:txBody>
                  <a:tcPr marL="68580" marR="68580" marT="0" marB="0" anchor="ctr"/>
                </a:tc>
                <a:tc>
                  <a:txBody>
                    <a:bodyPr/>
                    <a:lstStyle/>
                    <a:p>
                      <a:pPr algn="ctr">
                        <a:lnSpc>
                          <a:spcPct val="115000"/>
                        </a:lnSpc>
                        <a:spcAft>
                          <a:spcPts val="0"/>
                        </a:spcAft>
                      </a:pPr>
                      <a:endParaRPr lang="en-US" sz="1100" dirty="0">
                        <a:latin typeface="Times New Roman"/>
                        <a:ea typeface="Calibri"/>
                        <a:cs typeface="Times New Roman"/>
                      </a:endParaRPr>
                    </a:p>
                  </a:txBody>
                  <a:tcPr marL="68580" marR="68580" marT="0" marB="0" anchor="ctr"/>
                </a:tc>
                <a:tc>
                  <a:txBody>
                    <a:bodyPr/>
                    <a:lstStyle/>
                    <a:p>
                      <a:pPr>
                        <a:lnSpc>
                          <a:spcPct val="115000"/>
                        </a:lnSpc>
                        <a:spcAft>
                          <a:spcPts val="0"/>
                        </a:spcAft>
                      </a:pPr>
                      <a:endParaRPr lang="en-US" sz="1100" dirty="0">
                        <a:latin typeface="Times New Roman"/>
                        <a:ea typeface="Calibri"/>
                        <a:cs typeface="Times New Roman"/>
                      </a:endParaRPr>
                    </a:p>
                  </a:txBody>
                  <a:tcPr marL="68580" marR="68580" marT="0" marB="0"/>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xmlns="" val="29005038"/>
              </p:ext>
            </p:extLst>
          </p:nvPr>
        </p:nvGraphicFramePr>
        <p:xfrm>
          <a:off x="7010400" y="2655316"/>
          <a:ext cx="1676400" cy="756412"/>
        </p:xfrm>
        <a:graphic>
          <a:graphicData uri="http://schemas.openxmlformats.org/drawingml/2006/table">
            <a:tbl>
              <a:tblPr firstRow="1" bandRow="1">
                <a:tableStyleId>{5C22544A-7EE6-4342-B048-85BDC9FD1C3A}</a:tableStyleId>
              </a:tblPr>
              <a:tblGrid>
                <a:gridCol w="990600"/>
                <a:gridCol w="685800"/>
              </a:tblGrid>
              <a:tr h="370840">
                <a:tc>
                  <a:txBody>
                    <a:bodyPr/>
                    <a:lstStyle/>
                    <a:p>
                      <a:pPr algn="l">
                        <a:lnSpc>
                          <a:spcPct val="115000"/>
                        </a:lnSpc>
                        <a:spcAft>
                          <a:spcPts val="0"/>
                        </a:spcAft>
                      </a:pPr>
                      <a:r>
                        <a:rPr lang="en-US" sz="1100" dirty="0">
                          <a:latin typeface="Times New Roman"/>
                          <a:ea typeface="Calibri"/>
                          <a:cs typeface="Times New Roman"/>
                        </a:rPr>
                        <a:t>Pseudo-R²</a:t>
                      </a:r>
                      <a:endParaRPr lang="en-IN" sz="1100" dirty="0">
                        <a:latin typeface="Calibri"/>
                        <a:ea typeface="Calibri"/>
                        <a:cs typeface="Times New Roman"/>
                      </a:endParaRPr>
                    </a:p>
                  </a:txBody>
                  <a:tcPr marL="68580" marR="68580" marT="0" marB="0"/>
                </a:tc>
                <a:tc>
                  <a:txBody>
                    <a:bodyPr/>
                    <a:lstStyle/>
                    <a:p>
                      <a:pPr algn="ctr">
                        <a:lnSpc>
                          <a:spcPct val="115000"/>
                        </a:lnSpc>
                        <a:spcAft>
                          <a:spcPts val="0"/>
                        </a:spcAft>
                      </a:pPr>
                      <a:r>
                        <a:rPr lang="en-US" sz="1100" dirty="0">
                          <a:latin typeface="Times New Roman"/>
                          <a:ea typeface="Calibri"/>
                          <a:cs typeface="Times New Roman"/>
                        </a:rPr>
                        <a:t>0.1893</a:t>
                      </a:r>
                      <a:endParaRPr lang="en-IN" sz="1100" dirty="0">
                        <a:latin typeface="Calibri"/>
                        <a:ea typeface="Calibri"/>
                        <a:cs typeface="Times New Roman"/>
                      </a:endParaRPr>
                    </a:p>
                  </a:txBody>
                  <a:tcPr marL="68580" marR="68580" marT="0" marB="0" anchor="ctr"/>
                </a:tc>
              </a:tr>
              <a:tr h="370840">
                <a:tc>
                  <a:txBody>
                    <a:bodyPr/>
                    <a:lstStyle/>
                    <a:p>
                      <a:pPr algn="l">
                        <a:lnSpc>
                          <a:spcPct val="115000"/>
                        </a:lnSpc>
                        <a:spcAft>
                          <a:spcPts val="0"/>
                        </a:spcAft>
                      </a:pPr>
                      <a:r>
                        <a:rPr lang="en-US" sz="1100">
                          <a:latin typeface="Times New Roman"/>
                          <a:ea typeface="Calibri"/>
                          <a:cs typeface="Times New Roman"/>
                        </a:rPr>
                        <a:t>Number of obs.</a:t>
                      </a:r>
                      <a:endParaRPr lang="en-IN" sz="1100">
                        <a:latin typeface="Calibri"/>
                        <a:ea typeface="Calibri"/>
                        <a:cs typeface="Times New Roman"/>
                      </a:endParaRPr>
                    </a:p>
                  </a:txBody>
                  <a:tcPr marL="68580" marR="68580" marT="0" marB="0"/>
                </a:tc>
                <a:tc>
                  <a:txBody>
                    <a:bodyPr/>
                    <a:lstStyle/>
                    <a:p>
                      <a:pPr algn="ctr">
                        <a:lnSpc>
                          <a:spcPct val="115000"/>
                        </a:lnSpc>
                        <a:spcAft>
                          <a:spcPts val="0"/>
                        </a:spcAft>
                      </a:pPr>
                      <a:r>
                        <a:rPr lang="en-US" sz="1100" dirty="0">
                          <a:latin typeface="Times New Roman"/>
                          <a:ea typeface="Calibri"/>
                          <a:cs typeface="Times New Roman"/>
                        </a:rPr>
                        <a:t>572</a:t>
                      </a:r>
                      <a:endParaRPr lang="en-IN" sz="1100" dirty="0">
                        <a:latin typeface="Calibri"/>
                        <a:ea typeface="Calibri"/>
                        <a:cs typeface="Times New Roman"/>
                      </a:endParaRPr>
                    </a:p>
                  </a:txBody>
                  <a:tcPr marL="68580" marR="68580" marT="0" marB="0" anchor="ctr"/>
                </a:tc>
              </a:tr>
            </a:tbl>
          </a:graphicData>
        </a:graphic>
      </p:graphicFrame>
      <p:sp>
        <p:nvSpPr>
          <p:cNvPr id="6" name="TextBox 5"/>
          <p:cNvSpPr txBox="1"/>
          <p:nvPr/>
        </p:nvSpPr>
        <p:spPr>
          <a:xfrm>
            <a:off x="228600" y="1066800"/>
            <a:ext cx="3733800" cy="523220"/>
          </a:xfrm>
          <a:prstGeom prst="rect">
            <a:avLst/>
          </a:prstGeom>
          <a:noFill/>
        </p:spPr>
        <p:txBody>
          <a:bodyPr wrap="square" rtlCol="0">
            <a:spAutoFit/>
          </a:bodyPr>
          <a:lstStyle/>
          <a:p>
            <a:r>
              <a:rPr lang="fr-BE" sz="2800" u="sng" dirty="0" smtClean="0">
                <a:solidFill>
                  <a:schemeClr val="tx2"/>
                </a:solidFill>
                <a:latin typeface="Times New Roman" pitchFamily="18" charset="0"/>
                <a:cs typeface="Times New Roman" pitchFamily="18" charset="0"/>
              </a:rPr>
              <a:t>First Adoption </a:t>
            </a:r>
            <a:r>
              <a:rPr lang="fr-BE" sz="2800" u="sng" dirty="0" err="1" smtClean="0">
                <a:solidFill>
                  <a:schemeClr val="tx2"/>
                </a:solidFill>
                <a:latin typeface="Times New Roman" pitchFamily="18" charset="0"/>
                <a:cs typeface="Times New Roman" pitchFamily="18" charset="0"/>
              </a:rPr>
              <a:t>Models</a:t>
            </a:r>
            <a:endParaRPr lang="en-IN" sz="2800" dirty="0">
              <a:solidFill>
                <a:schemeClr val="tx2"/>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30866088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solidFill>
                <a:schemeClr val="tx2"/>
              </a:solidFill>
            </a:endParaRPr>
          </a:p>
        </p:txBody>
      </p:sp>
      <p:sp>
        <p:nvSpPr>
          <p:cNvPr id="3" name="Content Placeholder 2"/>
          <p:cNvSpPr>
            <a:spLocks noGrp="1"/>
          </p:cNvSpPr>
          <p:nvPr>
            <p:ph idx="1"/>
          </p:nvPr>
        </p:nvSpPr>
        <p:spPr>
          <a:xfrm>
            <a:off x="457200" y="914400"/>
            <a:ext cx="8229600" cy="4525963"/>
          </a:xfrm>
        </p:spPr>
        <p:txBody>
          <a:bodyPr/>
          <a:lstStyle/>
          <a:p>
            <a:pPr lvl="0">
              <a:buNone/>
            </a:pPr>
            <a:r>
              <a:rPr lang="en-US" sz="2800" dirty="0" smtClean="0">
                <a:solidFill>
                  <a:schemeClr val="tx2"/>
                </a:solidFill>
                <a:latin typeface="Times New Roman" pitchFamily="18" charset="0"/>
                <a:cs typeface="Times New Roman" pitchFamily="18" charset="0"/>
              </a:rPr>
              <a:t>2. Adopting Planting tree as a  SWC technique</a:t>
            </a:r>
            <a:endParaRPr lang="en-IN" sz="2800" dirty="0" smtClean="0">
              <a:solidFill>
                <a:schemeClr val="tx2"/>
              </a:solidFill>
              <a:latin typeface="Times New Roman" pitchFamily="18" charset="0"/>
              <a:cs typeface="Times New Roman" pitchFamily="18" charset="0"/>
            </a:endParaRPr>
          </a:p>
          <a:p>
            <a:pPr>
              <a:buNone/>
            </a:pPr>
            <a:endParaRPr lang="en-US" dirty="0">
              <a:solidFill>
                <a:schemeClr val="tx2"/>
              </a:solidFill>
            </a:endParaRPr>
          </a:p>
        </p:txBody>
      </p:sp>
      <p:graphicFrame>
        <p:nvGraphicFramePr>
          <p:cNvPr id="4" name="Table 3"/>
          <p:cNvGraphicFramePr>
            <a:graphicFrameLocks noGrp="1"/>
          </p:cNvGraphicFramePr>
          <p:nvPr>
            <p:extLst>
              <p:ext uri="{D42A27DB-BD31-4B8C-83A1-F6EECF244321}">
                <p14:modId xmlns:p14="http://schemas.microsoft.com/office/powerpoint/2010/main" xmlns="" val="1135523138"/>
              </p:ext>
            </p:extLst>
          </p:nvPr>
        </p:nvGraphicFramePr>
        <p:xfrm>
          <a:off x="533400" y="1600200"/>
          <a:ext cx="6096000" cy="4439666"/>
        </p:xfrm>
        <a:graphic>
          <a:graphicData uri="http://schemas.openxmlformats.org/drawingml/2006/table">
            <a:tbl>
              <a:tblPr firstRow="1" bandRow="1">
                <a:tableStyleId>{5C22544A-7EE6-4342-B048-85BDC9FD1C3A}</a:tableStyleId>
              </a:tblPr>
              <a:tblGrid>
                <a:gridCol w="1752600"/>
                <a:gridCol w="1676400"/>
                <a:gridCol w="1143000"/>
                <a:gridCol w="1524000"/>
              </a:tblGrid>
              <a:tr h="370840">
                <a:tc>
                  <a:txBody>
                    <a:bodyPr/>
                    <a:lstStyle/>
                    <a:p>
                      <a:pPr>
                        <a:lnSpc>
                          <a:spcPct val="115000"/>
                        </a:lnSpc>
                        <a:spcAft>
                          <a:spcPts val="0"/>
                        </a:spcAft>
                      </a:pPr>
                      <a:r>
                        <a:rPr lang="en-US" sz="1100" b="1" dirty="0">
                          <a:latin typeface="Times New Roman"/>
                          <a:ea typeface="Calibri"/>
                          <a:cs typeface="Times New Roman"/>
                        </a:rPr>
                        <a:t>Variables computation</a:t>
                      </a:r>
                      <a:endParaRPr lang="en-IN" sz="1100" dirty="0">
                        <a:latin typeface="Calibri"/>
                        <a:ea typeface="Calibri"/>
                        <a:cs typeface="Times New Roman"/>
                      </a:endParaRPr>
                    </a:p>
                  </a:txBody>
                  <a:tcPr marL="68580" marR="68580" marT="0" marB="0"/>
                </a:tc>
                <a:tc>
                  <a:txBody>
                    <a:bodyPr/>
                    <a:lstStyle/>
                    <a:p>
                      <a:pPr>
                        <a:lnSpc>
                          <a:spcPct val="115000"/>
                        </a:lnSpc>
                        <a:spcAft>
                          <a:spcPts val="0"/>
                        </a:spcAft>
                      </a:pPr>
                      <a:r>
                        <a:rPr lang="en-US" sz="1100" b="1" dirty="0">
                          <a:latin typeface="Times New Roman"/>
                          <a:ea typeface="Calibri"/>
                          <a:cs typeface="Times New Roman"/>
                        </a:rPr>
                        <a:t>Explanatory Variable</a:t>
                      </a:r>
                      <a:endParaRPr lang="en-IN" sz="1100" dirty="0">
                        <a:latin typeface="Calibri"/>
                        <a:ea typeface="Calibri"/>
                        <a:cs typeface="Times New Roman"/>
                      </a:endParaRPr>
                    </a:p>
                  </a:txBody>
                  <a:tcPr marL="68580" marR="68580" marT="0" marB="0"/>
                </a:tc>
                <a:tc>
                  <a:txBody>
                    <a:bodyPr/>
                    <a:lstStyle/>
                    <a:p>
                      <a:pPr algn="ctr">
                        <a:lnSpc>
                          <a:spcPct val="115000"/>
                        </a:lnSpc>
                        <a:spcAft>
                          <a:spcPts val="0"/>
                        </a:spcAft>
                      </a:pPr>
                      <a:r>
                        <a:rPr lang="en-US" sz="1100" dirty="0">
                          <a:latin typeface="Times New Roman"/>
                          <a:ea typeface="Calibri"/>
                          <a:cs typeface="Times New Roman"/>
                        </a:rPr>
                        <a:t>Planting Tree for SWC ADOPTION</a:t>
                      </a:r>
                      <a:endParaRPr lang="en-IN" sz="1100" dirty="0">
                        <a:latin typeface="Calibri"/>
                        <a:ea typeface="Calibri"/>
                        <a:cs typeface="Times New Roman"/>
                      </a:endParaRPr>
                    </a:p>
                  </a:txBody>
                  <a:tcPr marL="68580" marR="68580" marT="0" marB="0"/>
                </a:tc>
                <a:tc>
                  <a:txBody>
                    <a:bodyPr/>
                    <a:lstStyle/>
                    <a:p>
                      <a:pPr>
                        <a:lnSpc>
                          <a:spcPct val="115000"/>
                        </a:lnSpc>
                        <a:spcAft>
                          <a:spcPts val="0"/>
                        </a:spcAft>
                      </a:pPr>
                      <a:r>
                        <a:rPr lang="en-US" sz="1100" dirty="0">
                          <a:latin typeface="Times New Roman"/>
                          <a:ea typeface="Calibri"/>
                          <a:cs typeface="Times New Roman"/>
                        </a:rPr>
                        <a:t>Marginal Effects of the Average Household</a:t>
                      </a:r>
                      <a:endParaRPr lang="en-IN" sz="1100" dirty="0">
                        <a:latin typeface="Calibri"/>
                        <a:ea typeface="Calibri"/>
                        <a:cs typeface="Times New Roman"/>
                      </a:endParaRPr>
                    </a:p>
                  </a:txBody>
                  <a:tcPr marL="68580" marR="68580" marT="0" marB="0"/>
                </a:tc>
              </a:tr>
              <a:tr h="370840">
                <a:tc>
                  <a:txBody>
                    <a:bodyPr/>
                    <a:lstStyle/>
                    <a:p>
                      <a:pPr>
                        <a:lnSpc>
                          <a:spcPct val="115000"/>
                        </a:lnSpc>
                        <a:spcAft>
                          <a:spcPts val="0"/>
                        </a:spcAft>
                      </a:pPr>
                      <a:r>
                        <a:rPr lang="en-US" sz="1100" dirty="0">
                          <a:latin typeface="Times New Roman"/>
                          <a:ea typeface="Calibri"/>
                          <a:cs typeface="Times New Roman"/>
                        </a:rPr>
                        <a:t>Age of the Household Leader</a:t>
                      </a:r>
                      <a:endParaRPr lang="en-IN" sz="1100" dirty="0">
                        <a:latin typeface="Calibri"/>
                        <a:ea typeface="Calibri"/>
                        <a:cs typeface="Times New Roman"/>
                      </a:endParaRPr>
                    </a:p>
                  </a:txBody>
                  <a:tcPr marL="68580" marR="68580" marT="0" marB="0"/>
                </a:tc>
                <a:tc>
                  <a:txBody>
                    <a:bodyPr/>
                    <a:lstStyle/>
                    <a:p>
                      <a:pPr>
                        <a:lnSpc>
                          <a:spcPct val="115000"/>
                        </a:lnSpc>
                        <a:spcAft>
                          <a:spcPts val="0"/>
                        </a:spcAft>
                      </a:pPr>
                      <a:r>
                        <a:rPr lang="en-US" sz="1100" dirty="0" err="1">
                          <a:latin typeface="Times New Roman"/>
                          <a:ea typeface="Calibri"/>
                          <a:cs typeface="Times New Roman"/>
                        </a:rPr>
                        <a:t>HHHEADAGE</a:t>
                      </a:r>
                      <a:endParaRPr lang="en-IN" sz="1100" dirty="0">
                        <a:latin typeface="Calibri"/>
                        <a:ea typeface="Calibri"/>
                        <a:cs typeface="Times New Roman"/>
                      </a:endParaRPr>
                    </a:p>
                  </a:txBody>
                  <a:tcPr marL="68580" marR="68580" marT="0" marB="0"/>
                </a:tc>
                <a:tc>
                  <a:txBody>
                    <a:bodyPr/>
                    <a:lstStyle/>
                    <a:p>
                      <a:pPr algn="ctr">
                        <a:lnSpc>
                          <a:spcPct val="115000"/>
                        </a:lnSpc>
                        <a:spcAft>
                          <a:spcPts val="0"/>
                        </a:spcAft>
                      </a:pPr>
                      <a:r>
                        <a:rPr lang="en-US" sz="1100">
                          <a:latin typeface="Times New Roman"/>
                          <a:ea typeface="Calibri"/>
                          <a:cs typeface="Times New Roman"/>
                        </a:rPr>
                        <a:t>-</a:t>
                      </a:r>
                      <a:endParaRPr lang="en-IN" sz="1100">
                        <a:latin typeface="Calibri"/>
                        <a:ea typeface="Calibri"/>
                        <a:cs typeface="Times New Roman"/>
                      </a:endParaRPr>
                    </a:p>
                  </a:txBody>
                  <a:tcPr marL="68580" marR="68580" marT="0" marB="0" anchor="ctr"/>
                </a:tc>
                <a:tc>
                  <a:txBody>
                    <a:bodyPr/>
                    <a:lstStyle/>
                    <a:p>
                      <a:pPr>
                        <a:lnSpc>
                          <a:spcPct val="115000"/>
                        </a:lnSpc>
                        <a:spcAft>
                          <a:spcPts val="0"/>
                        </a:spcAft>
                      </a:pPr>
                      <a:r>
                        <a:rPr lang="fr-BE" sz="1100" dirty="0" smtClean="0">
                          <a:latin typeface="Times New Roman"/>
                          <a:ea typeface="Calibri"/>
                          <a:cs typeface="Times New Roman"/>
                        </a:rPr>
                        <a:t>-0.0034156</a:t>
                      </a:r>
                      <a:endParaRPr lang="en-US" sz="1100" dirty="0">
                        <a:latin typeface="Times New Roman"/>
                        <a:ea typeface="Calibri"/>
                        <a:cs typeface="Times New Roman"/>
                      </a:endParaRPr>
                    </a:p>
                  </a:txBody>
                  <a:tcPr marL="68580" marR="68580" marT="0" marB="0"/>
                </a:tc>
              </a:tr>
              <a:tr h="370840">
                <a:tc>
                  <a:txBody>
                    <a:bodyPr/>
                    <a:lstStyle/>
                    <a:p>
                      <a:pPr>
                        <a:lnSpc>
                          <a:spcPct val="115000"/>
                        </a:lnSpc>
                        <a:spcAft>
                          <a:spcPts val="0"/>
                        </a:spcAft>
                      </a:pPr>
                      <a:r>
                        <a:rPr lang="en-US" sz="1100" dirty="0">
                          <a:latin typeface="Times New Roman"/>
                          <a:ea typeface="Calibri"/>
                          <a:cs typeface="Times New Roman"/>
                        </a:rPr>
                        <a:t>Religion of the Household Head</a:t>
                      </a:r>
                      <a:endParaRPr lang="en-IN" sz="1100" dirty="0">
                        <a:latin typeface="Calibri"/>
                        <a:ea typeface="Calibri"/>
                        <a:cs typeface="Times New Roman"/>
                      </a:endParaRPr>
                    </a:p>
                  </a:txBody>
                  <a:tcPr marL="68580" marR="68580" marT="0" marB="0"/>
                </a:tc>
                <a:tc>
                  <a:txBody>
                    <a:bodyPr/>
                    <a:lstStyle/>
                    <a:p>
                      <a:pPr>
                        <a:lnSpc>
                          <a:spcPct val="115000"/>
                        </a:lnSpc>
                        <a:spcAft>
                          <a:spcPts val="0"/>
                        </a:spcAft>
                      </a:pPr>
                      <a:r>
                        <a:rPr lang="en-US" sz="1100" dirty="0">
                          <a:latin typeface="Times New Roman"/>
                          <a:ea typeface="Calibri"/>
                          <a:cs typeface="Times New Roman"/>
                        </a:rPr>
                        <a:t>RELIGION</a:t>
                      </a:r>
                      <a:endParaRPr lang="en-IN" sz="1100" dirty="0">
                        <a:latin typeface="Calibri"/>
                        <a:ea typeface="Calibri"/>
                        <a:cs typeface="Times New Roman"/>
                      </a:endParaRPr>
                    </a:p>
                  </a:txBody>
                  <a:tcPr marL="68580" marR="68580" marT="0" marB="0"/>
                </a:tc>
                <a:tc>
                  <a:txBody>
                    <a:bodyPr/>
                    <a:lstStyle/>
                    <a:p>
                      <a:pPr algn="ctr">
                        <a:lnSpc>
                          <a:spcPct val="115000"/>
                        </a:lnSpc>
                        <a:spcAft>
                          <a:spcPts val="0"/>
                        </a:spcAft>
                      </a:pPr>
                      <a:r>
                        <a:rPr lang="en-US" sz="1100">
                          <a:latin typeface="Times New Roman"/>
                          <a:ea typeface="Calibri"/>
                          <a:cs typeface="Times New Roman"/>
                        </a:rPr>
                        <a:t>-</a:t>
                      </a:r>
                      <a:endParaRPr lang="en-IN" sz="1100">
                        <a:latin typeface="Calibri"/>
                        <a:ea typeface="Calibri"/>
                        <a:cs typeface="Times New Roman"/>
                      </a:endParaRPr>
                    </a:p>
                  </a:txBody>
                  <a:tcPr marL="68580" marR="68580" marT="0" marB="0" anchor="ctr"/>
                </a:tc>
                <a:tc>
                  <a:txBody>
                    <a:bodyPr/>
                    <a:lstStyle/>
                    <a:p>
                      <a:pPr>
                        <a:lnSpc>
                          <a:spcPct val="115000"/>
                        </a:lnSpc>
                        <a:spcAft>
                          <a:spcPts val="0"/>
                        </a:spcAft>
                      </a:pPr>
                      <a:r>
                        <a:rPr lang="fr-BE" sz="1100" dirty="0" smtClean="0">
                          <a:latin typeface="Times New Roman"/>
                          <a:ea typeface="Calibri"/>
                          <a:cs typeface="Times New Roman"/>
                        </a:rPr>
                        <a:t>-0.0961367</a:t>
                      </a:r>
                      <a:endParaRPr lang="en-US" sz="1100" dirty="0">
                        <a:latin typeface="Times New Roman"/>
                        <a:ea typeface="Calibri"/>
                        <a:cs typeface="Times New Roman"/>
                      </a:endParaRPr>
                    </a:p>
                  </a:txBody>
                  <a:tcPr marL="68580" marR="68580" marT="0" marB="0"/>
                </a:tc>
              </a:tr>
              <a:tr h="370840">
                <a:tc>
                  <a:txBody>
                    <a:bodyPr/>
                    <a:lstStyle/>
                    <a:p>
                      <a:pPr>
                        <a:lnSpc>
                          <a:spcPct val="115000"/>
                        </a:lnSpc>
                        <a:spcAft>
                          <a:spcPts val="0"/>
                        </a:spcAft>
                      </a:pPr>
                      <a:r>
                        <a:rPr lang="en-US" sz="1100" dirty="0">
                          <a:latin typeface="Times New Roman"/>
                          <a:ea typeface="Calibri"/>
                          <a:cs typeface="Times New Roman"/>
                        </a:rPr>
                        <a:t>Total ha of land owned</a:t>
                      </a:r>
                      <a:endParaRPr lang="en-IN" sz="1100" dirty="0">
                        <a:latin typeface="Calibri"/>
                        <a:ea typeface="Calibri"/>
                        <a:cs typeface="Times New Roman"/>
                      </a:endParaRPr>
                    </a:p>
                  </a:txBody>
                  <a:tcPr marL="68580" marR="68580" marT="0" marB="0"/>
                </a:tc>
                <a:tc>
                  <a:txBody>
                    <a:bodyPr/>
                    <a:lstStyle/>
                    <a:p>
                      <a:pPr>
                        <a:lnSpc>
                          <a:spcPct val="115000"/>
                        </a:lnSpc>
                        <a:spcAft>
                          <a:spcPts val="0"/>
                        </a:spcAft>
                      </a:pPr>
                      <a:r>
                        <a:rPr lang="en-US" sz="1100" dirty="0" err="1">
                          <a:latin typeface="Times New Roman"/>
                          <a:ea typeface="Calibri"/>
                          <a:cs typeface="Times New Roman"/>
                        </a:rPr>
                        <a:t>LANDHOLDINGTOTAL</a:t>
                      </a:r>
                      <a:endParaRPr lang="en-IN" sz="1100" dirty="0">
                        <a:latin typeface="Calibri"/>
                        <a:ea typeface="Calibri"/>
                        <a:cs typeface="Times New Roman"/>
                      </a:endParaRPr>
                    </a:p>
                  </a:txBody>
                  <a:tcPr marL="68580" marR="68580" marT="0" marB="0"/>
                </a:tc>
                <a:tc>
                  <a:txBody>
                    <a:bodyPr/>
                    <a:lstStyle/>
                    <a:p>
                      <a:pPr algn="ctr">
                        <a:lnSpc>
                          <a:spcPct val="115000"/>
                        </a:lnSpc>
                        <a:spcAft>
                          <a:spcPts val="0"/>
                        </a:spcAft>
                      </a:pPr>
                      <a:r>
                        <a:rPr lang="en-US" sz="1100">
                          <a:latin typeface="Times New Roman"/>
                          <a:ea typeface="Calibri"/>
                          <a:cs typeface="Times New Roman"/>
                        </a:rPr>
                        <a:t>+</a:t>
                      </a:r>
                      <a:endParaRPr lang="en-IN" sz="1100">
                        <a:latin typeface="Calibri"/>
                        <a:ea typeface="Calibri"/>
                        <a:cs typeface="Times New Roman"/>
                      </a:endParaRPr>
                    </a:p>
                  </a:txBody>
                  <a:tcPr marL="68580" marR="68580" marT="0" marB="0" anchor="ctr"/>
                </a:tc>
                <a:tc>
                  <a:txBody>
                    <a:bodyPr/>
                    <a:lstStyle/>
                    <a:p>
                      <a:pPr>
                        <a:lnSpc>
                          <a:spcPct val="115000"/>
                        </a:lnSpc>
                        <a:spcAft>
                          <a:spcPts val="0"/>
                        </a:spcAft>
                      </a:pPr>
                      <a:r>
                        <a:rPr lang="fr-BE" sz="1100" dirty="0" smtClean="0">
                          <a:latin typeface="Times New Roman"/>
                          <a:ea typeface="Calibri"/>
                          <a:cs typeface="Times New Roman"/>
                        </a:rPr>
                        <a:t>0.1843855</a:t>
                      </a:r>
                      <a:endParaRPr lang="en-US" sz="1100" dirty="0">
                        <a:latin typeface="Times New Roman"/>
                        <a:ea typeface="Calibri"/>
                        <a:cs typeface="Times New Roman"/>
                      </a:endParaRPr>
                    </a:p>
                  </a:txBody>
                  <a:tcPr marL="68580" marR="68580" marT="0" marB="0"/>
                </a:tc>
              </a:tr>
              <a:tr h="370840">
                <a:tc>
                  <a:txBody>
                    <a:bodyPr/>
                    <a:lstStyle/>
                    <a:p>
                      <a:pPr>
                        <a:lnSpc>
                          <a:spcPct val="115000"/>
                        </a:lnSpc>
                        <a:spcAft>
                          <a:spcPts val="0"/>
                        </a:spcAft>
                      </a:pPr>
                      <a:r>
                        <a:rPr lang="en-US" sz="1100" dirty="0">
                          <a:latin typeface="Times New Roman"/>
                          <a:ea typeface="Calibri"/>
                          <a:cs typeface="Times New Roman"/>
                        </a:rPr>
                        <a:t>Squared of Total ha of land owned</a:t>
                      </a:r>
                      <a:endParaRPr lang="en-IN" sz="1100" dirty="0">
                        <a:latin typeface="Calibri"/>
                        <a:ea typeface="Calibri"/>
                        <a:cs typeface="Times New Roman"/>
                      </a:endParaRPr>
                    </a:p>
                  </a:txBody>
                  <a:tcPr marL="68580" marR="68580" marT="0" marB="0"/>
                </a:tc>
                <a:tc>
                  <a:txBody>
                    <a:bodyPr/>
                    <a:lstStyle/>
                    <a:p>
                      <a:pPr>
                        <a:lnSpc>
                          <a:spcPct val="115000"/>
                        </a:lnSpc>
                        <a:spcAft>
                          <a:spcPts val="0"/>
                        </a:spcAft>
                      </a:pPr>
                      <a:r>
                        <a:rPr lang="en-US" sz="1100" dirty="0" err="1">
                          <a:latin typeface="Times New Roman"/>
                          <a:ea typeface="Calibri"/>
                          <a:cs typeface="Times New Roman"/>
                        </a:rPr>
                        <a:t>LANDHOLDINGTOTAL²</a:t>
                      </a:r>
                      <a:endParaRPr lang="en-IN" sz="1100" dirty="0">
                        <a:latin typeface="Calibri"/>
                        <a:ea typeface="Calibri"/>
                        <a:cs typeface="Times New Roman"/>
                      </a:endParaRPr>
                    </a:p>
                  </a:txBody>
                  <a:tcPr marL="68580" marR="68580" marT="0" marB="0"/>
                </a:tc>
                <a:tc>
                  <a:txBody>
                    <a:bodyPr/>
                    <a:lstStyle/>
                    <a:p>
                      <a:pPr algn="ctr">
                        <a:lnSpc>
                          <a:spcPct val="115000"/>
                        </a:lnSpc>
                        <a:spcAft>
                          <a:spcPts val="0"/>
                        </a:spcAft>
                      </a:pPr>
                      <a:r>
                        <a:rPr lang="en-US" sz="1100">
                          <a:latin typeface="Times New Roman"/>
                          <a:ea typeface="Calibri"/>
                          <a:cs typeface="Times New Roman"/>
                        </a:rPr>
                        <a:t>-</a:t>
                      </a:r>
                      <a:endParaRPr lang="en-IN" sz="1100">
                        <a:latin typeface="Calibri"/>
                        <a:ea typeface="Calibri"/>
                        <a:cs typeface="Times New Roman"/>
                      </a:endParaRPr>
                    </a:p>
                  </a:txBody>
                  <a:tcPr marL="68580" marR="68580" marT="0" marB="0" anchor="ctr"/>
                </a:tc>
                <a:tc>
                  <a:txBody>
                    <a:bodyPr/>
                    <a:lstStyle/>
                    <a:p>
                      <a:pPr>
                        <a:lnSpc>
                          <a:spcPct val="115000"/>
                        </a:lnSpc>
                        <a:spcAft>
                          <a:spcPts val="0"/>
                        </a:spcAft>
                      </a:pPr>
                      <a:r>
                        <a:rPr lang="fr-BE" sz="1100" dirty="0" smtClean="0">
                          <a:latin typeface="Times New Roman"/>
                          <a:ea typeface="Calibri"/>
                          <a:cs typeface="Times New Roman"/>
                        </a:rPr>
                        <a:t>-0.0370873</a:t>
                      </a:r>
                      <a:endParaRPr lang="en-US" sz="1100" dirty="0">
                        <a:latin typeface="Times New Roman"/>
                        <a:ea typeface="Calibri"/>
                        <a:cs typeface="Times New Roman"/>
                      </a:endParaRPr>
                    </a:p>
                  </a:txBody>
                  <a:tcPr marL="68580" marR="68580" marT="0" marB="0"/>
                </a:tc>
              </a:tr>
              <a:tr h="370840">
                <a:tc>
                  <a:txBody>
                    <a:bodyPr/>
                    <a:lstStyle/>
                    <a:p>
                      <a:pPr>
                        <a:lnSpc>
                          <a:spcPct val="115000"/>
                        </a:lnSpc>
                        <a:spcAft>
                          <a:spcPts val="0"/>
                        </a:spcAft>
                      </a:pPr>
                      <a:r>
                        <a:rPr lang="en-US" sz="1100" dirty="0">
                          <a:latin typeface="Times New Roman"/>
                          <a:ea typeface="Calibri"/>
                          <a:cs typeface="Times New Roman"/>
                        </a:rPr>
                        <a:t>The average distance from plot to Homestead</a:t>
                      </a:r>
                      <a:endParaRPr lang="en-IN" sz="1100" dirty="0">
                        <a:latin typeface="Calibri"/>
                        <a:ea typeface="Calibri"/>
                        <a:cs typeface="Times New Roman"/>
                      </a:endParaRPr>
                    </a:p>
                  </a:txBody>
                  <a:tcPr marL="68580" marR="68580" marT="0" marB="0"/>
                </a:tc>
                <a:tc>
                  <a:txBody>
                    <a:bodyPr/>
                    <a:lstStyle/>
                    <a:p>
                      <a:pPr>
                        <a:lnSpc>
                          <a:spcPct val="115000"/>
                        </a:lnSpc>
                        <a:spcAft>
                          <a:spcPts val="0"/>
                        </a:spcAft>
                      </a:pPr>
                      <a:r>
                        <a:rPr lang="en-US" sz="1100" dirty="0" err="1">
                          <a:latin typeface="Times New Roman"/>
                          <a:ea typeface="Calibri"/>
                          <a:cs typeface="Times New Roman"/>
                        </a:rPr>
                        <a:t>AVERAGEDISTANCEPLOTHOMESTEAD</a:t>
                      </a:r>
                      <a:endParaRPr lang="en-IN" sz="1100" dirty="0">
                        <a:latin typeface="Calibri"/>
                        <a:ea typeface="Calibri"/>
                        <a:cs typeface="Times New Roman"/>
                      </a:endParaRPr>
                    </a:p>
                  </a:txBody>
                  <a:tcPr marL="68580" marR="68580" marT="0" marB="0"/>
                </a:tc>
                <a:tc>
                  <a:txBody>
                    <a:bodyPr/>
                    <a:lstStyle/>
                    <a:p>
                      <a:pPr algn="ctr">
                        <a:lnSpc>
                          <a:spcPct val="115000"/>
                        </a:lnSpc>
                        <a:spcAft>
                          <a:spcPts val="0"/>
                        </a:spcAft>
                      </a:pPr>
                      <a:r>
                        <a:rPr lang="en-US" sz="1100">
                          <a:latin typeface="Times New Roman"/>
                          <a:ea typeface="Calibri"/>
                          <a:cs typeface="Times New Roman"/>
                        </a:rPr>
                        <a:t>-</a:t>
                      </a:r>
                      <a:endParaRPr lang="en-IN" sz="1100">
                        <a:latin typeface="Calibri"/>
                        <a:ea typeface="Calibri"/>
                        <a:cs typeface="Times New Roman"/>
                      </a:endParaRPr>
                    </a:p>
                  </a:txBody>
                  <a:tcPr marL="68580" marR="68580" marT="0" marB="0" anchor="ctr"/>
                </a:tc>
                <a:tc>
                  <a:txBody>
                    <a:bodyPr/>
                    <a:lstStyle/>
                    <a:p>
                      <a:pPr>
                        <a:lnSpc>
                          <a:spcPct val="115000"/>
                        </a:lnSpc>
                        <a:spcAft>
                          <a:spcPts val="0"/>
                        </a:spcAft>
                      </a:pPr>
                      <a:r>
                        <a:rPr lang="fr-BE" sz="1100" dirty="0" smtClean="0">
                          <a:latin typeface="Times New Roman"/>
                          <a:ea typeface="Calibri"/>
                          <a:cs typeface="Times New Roman"/>
                        </a:rPr>
                        <a:t>-0.0195627</a:t>
                      </a:r>
                      <a:endParaRPr lang="en-US" sz="1100" dirty="0">
                        <a:latin typeface="Times New Roman"/>
                        <a:ea typeface="Calibri"/>
                        <a:cs typeface="Times New Roman"/>
                      </a:endParaRPr>
                    </a:p>
                  </a:txBody>
                  <a:tcPr marL="68580" marR="68580" marT="0" marB="0"/>
                </a:tc>
              </a:tr>
              <a:tr h="370840">
                <a:tc>
                  <a:txBody>
                    <a:bodyPr/>
                    <a:lstStyle/>
                    <a:p>
                      <a:pPr>
                        <a:lnSpc>
                          <a:spcPct val="115000"/>
                        </a:lnSpc>
                        <a:spcAft>
                          <a:spcPts val="0"/>
                        </a:spcAft>
                      </a:pPr>
                      <a:r>
                        <a:rPr lang="en-US" sz="1100" dirty="0">
                          <a:latin typeface="Times New Roman"/>
                          <a:ea typeface="Calibri"/>
                          <a:cs typeface="Times New Roman"/>
                        </a:rPr>
                        <a:t>Whether the household has received visit on crop production or livestock activities along if they have attended a training on either two focus</a:t>
                      </a:r>
                      <a:endParaRPr lang="en-IN" sz="1100" dirty="0">
                        <a:latin typeface="Calibri"/>
                        <a:ea typeface="Calibri"/>
                        <a:cs typeface="Times New Roman"/>
                      </a:endParaRPr>
                    </a:p>
                  </a:txBody>
                  <a:tcPr marL="68580" marR="68580" marT="0" marB="0"/>
                </a:tc>
                <a:tc>
                  <a:txBody>
                    <a:bodyPr/>
                    <a:lstStyle/>
                    <a:p>
                      <a:pPr>
                        <a:lnSpc>
                          <a:spcPct val="115000"/>
                        </a:lnSpc>
                        <a:spcAft>
                          <a:spcPts val="0"/>
                        </a:spcAft>
                      </a:pPr>
                      <a:r>
                        <a:rPr lang="en-US" sz="1100" dirty="0">
                          <a:latin typeface="Times New Roman"/>
                          <a:ea typeface="Calibri"/>
                          <a:cs typeface="Times New Roman"/>
                        </a:rPr>
                        <a:t>ACCESSTOADVICE</a:t>
                      </a:r>
                      <a:endParaRPr lang="en-IN" sz="1100" dirty="0">
                        <a:latin typeface="Calibri"/>
                        <a:ea typeface="Calibri"/>
                        <a:cs typeface="Times New Roman"/>
                      </a:endParaRPr>
                    </a:p>
                  </a:txBody>
                  <a:tcPr marL="68580" marR="68580" marT="0" marB="0"/>
                </a:tc>
                <a:tc>
                  <a:txBody>
                    <a:bodyPr/>
                    <a:lstStyle/>
                    <a:p>
                      <a:pPr algn="ctr">
                        <a:lnSpc>
                          <a:spcPct val="115000"/>
                        </a:lnSpc>
                        <a:spcAft>
                          <a:spcPts val="0"/>
                        </a:spcAft>
                      </a:pPr>
                      <a:r>
                        <a:rPr lang="en-US" sz="1100" dirty="0">
                          <a:latin typeface="Times New Roman"/>
                          <a:ea typeface="Calibri"/>
                          <a:cs typeface="Times New Roman"/>
                        </a:rPr>
                        <a:t>+</a:t>
                      </a:r>
                      <a:endParaRPr lang="en-IN" sz="1100" dirty="0">
                        <a:latin typeface="Calibri"/>
                        <a:ea typeface="Calibri"/>
                        <a:cs typeface="Times New Roman"/>
                      </a:endParaRPr>
                    </a:p>
                  </a:txBody>
                  <a:tcPr marL="68580" marR="68580" marT="0" marB="0" anchor="ctr"/>
                </a:tc>
                <a:tc>
                  <a:txBody>
                    <a:bodyPr/>
                    <a:lstStyle/>
                    <a:p>
                      <a:pPr>
                        <a:lnSpc>
                          <a:spcPct val="115000"/>
                        </a:lnSpc>
                        <a:spcAft>
                          <a:spcPts val="0"/>
                        </a:spcAft>
                      </a:pPr>
                      <a:r>
                        <a:rPr lang="fr-BE" sz="1100" dirty="0" smtClean="0">
                          <a:latin typeface="Times New Roman"/>
                          <a:ea typeface="Calibri"/>
                          <a:cs typeface="Times New Roman"/>
                        </a:rPr>
                        <a:t>0.05388</a:t>
                      </a:r>
                      <a:endParaRPr lang="en-US" sz="1100" dirty="0">
                        <a:latin typeface="Times New Roman"/>
                        <a:ea typeface="Calibri"/>
                        <a:cs typeface="Times New Roman"/>
                      </a:endParaRPr>
                    </a:p>
                  </a:txBody>
                  <a:tcPr marL="68580" marR="68580" marT="0" marB="0"/>
                </a:tc>
              </a:tr>
              <a:tr h="370840">
                <a:tc>
                  <a:txBody>
                    <a:bodyPr/>
                    <a:lstStyle/>
                    <a:p>
                      <a:pPr>
                        <a:lnSpc>
                          <a:spcPct val="115000"/>
                        </a:lnSpc>
                        <a:spcAft>
                          <a:spcPts val="0"/>
                        </a:spcAft>
                      </a:pPr>
                      <a:endParaRPr lang="en-US" sz="1100" dirty="0">
                        <a:latin typeface="Times New Roman"/>
                        <a:ea typeface="Calibri"/>
                        <a:cs typeface="Times New Roman"/>
                      </a:endParaRPr>
                    </a:p>
                  </a:txBody>
                  <a:tcPr marL="68580" marR="68580" marT="0" marB="0"/>
                </a:tc>
                <a:tc>
                  <a:txBody>
                    <a:bodyPr/>
                    <a:lstStyle/>
                    <a:p>
                      <a:pPr>
                        <a:lnSpc>
                          <a:spcPct val="115000"/>
                        </a:lnSpc>
                        <a:spcAft>
                          <a:spcPts val="0"/>
                        </a:spcAft>
                      </a:pPr>
                      <a:r>
                        <a:rPr lang="en-US" sz="1100">
                          <a:latin typeface="Times New Roman"/>
                          <a:ea typeface="Calibri"/>
                          <a:cs typeface="Times New Roman"/>
                        </a:rPr>
                        <a:t>CONSTANT</a:t>
                      </a:r>
                      <a:endParaRPr lang="en-IN" sz="1100">
                        <a:latin typeface="Calibri"/>
                        <a:ea typeface="Calibri"/>
                        <a:cs typeface="Times New Roman"/>
                      </a:endParaRPr>
                    </a:p>
                  </a:txBody>
                  <a:tcPr marL="68580" marR="68580" marT="0" marB="0"/>
                </a:tc>
                <a:tc>
                  <a:txBody>
                    <a:bodyPr/>
                    <a:lstStyle/>
                    <a:p>
                      <a:pPr algn="ctr">
                        <a:lnSpc>
                          <a:spcPct val="115000"/>
                        </a:lnSpc>
                        <a:spcAft>
                          <a:spcPts val="0"/>
                        </a:spcAft>
                      </a:pPr>
                      <a:r>
                        <a:rPr lang="en-US" sz="1100">
                          <a:latin typeface="Times New Roman"/>
                          <a:ea typeface="Calibri"/>
                          <a:cs typeface="Times New Roman"/>
                        </a:rPr>
                        <a:t>-</a:t>
                      </a:r>
                      <a:endParaRPr lang="en-IN" sz="1100">
                        <a:latin typeface="Calibri"/>
                        <a:ea typeface="Calibri"/>
                        <a:cs typeface="Times New Roman"/>
                      </a:endParaRPr>
                    </a:p>
                  </a:txBody>
                  <a:tcPr marL="68580" marR="68580" marT="0" marB="0" anchor="ctr"/>
                </a:tc>
                <a:tc>
                  <a:txBody>
                    <a:bodyPr/>
                    <a:lstStyle/>
                    <a:p>
                      <a:pPr>
                        <a:lnSpc>
                          <a:spcPct val="115000"/>
                        </a:lnSpc>
                        <a:spcAft>
                          <a:spcPts val="0"/>
                        </a:spcAft>
                      </a:pPr>
                      <a:r>
                        <a:rPr lang="fr-BE" sz="1100" dirty="0" smtClean="0">
                          <a:latin typeface="Times New Roman"/>
                          <a:ea typeface="Calibri"/>
                          <a:cs typeface="Times New Roman"/>
                        </a:rPr>
                        <a:t>0.09679</a:t>
                      </a:r>
                      <a:endParaRPr lang="en-US" sz="1100" dirty="0">
                        <a:latin typeface="Times New Roman"/>
                        <a:ea typeface="Calibri"/>
                        <a:cs typeface="Times New Roman"/>
                      </a:endParaRPr>
                    </a:p>
                  </a:txBody>
                  <a:tcPr marL="68580" marR="68580" marT="0" marB="0"/>
                </a:tc>
              </a:tr>
              <a:tr h="370840">
                <a:tc>
                  <a:txBody>
                    <a:bodyPr/>
                    <a:lstStyle/>
                    <a:p>
                      <a:pPr>
                        <a:lnSpc>
                          <a:spcPct val="115000"/>
                        </a:lnSpc>
                        <a:spcAft>
                          <a:spcPts val="0"/>
                        </a:spcAft>
                      </a:pPr>
                      <a:r>
                        <a:rPr lang="en-US" sz="1200" dirty="0" err="1">
                          <a:latin typeface="Times New Roman" pitchFamily="18" charset="0"/>
                          <a:ea typeface="Tahoma" pitchFamily="34" charset="0"/>
                          <a:cs typeface="Times New Roman" pitchFamily="18" charset="0"/>
                        </a:rPr>
                        <a:t>ErosionSevereBin</a:t>
                      </a:r>
                      <a:r>
                        <a:rPr lang="en-US" sz="1200" dirty="0">
                          <a:latin typeface="Times New Roman" pitchFamily="18" charset="0"/>
                          <a:ea typeface="Tahoma" pitchFamily="34" charset="0"/>
                          <a:cs typeface="Times New Roman" pitchFamily="18" charset="0"/>
                        </a:rPr>
                        <a:t>&gt;0 </a:t>
                      </a:r>
                      <a:r>
                        <a:rPr lang="en-US" sz="1200" dirty="0" smtClean="0">
                          <a:latin typeface="Times New Roman" pitchFamily="18" charset="0"/>
                          <a:ea typeface="Tahoma" pitchFamily="34" charset="0"/>
                          <a:cs typeface="Times New Roman" pitchFamily="18" charset="0"/>
                        </a:rPr>
                        <a:t>or</a:t>
                      </a:r>
                      <a:r>
                        <a:rPr lang="en-US" sz="1200" baseline="0" dirty="0" smtClean="0">
                          <a:latin typeface="Times New Roman" pitchFamily="18" charset="0"/>
                          <a:ea typeface="Tahoma" pitchFamily="34" charset="0"/>
                          <a:cs typeface="Times New Roman" pitchFamily="18" charset="0"/>
                        </a:rPr>
                        <a:t> </a:t>
                      </a:r>
                      <a:r>
                        <a:rPr lang="en-US" sz="1200" dirty="0" err="1" smtClean="0">
                          <a:latin typeface="Times New Roman" pitchFamily="18" charset="0"/>
                          <a:ea typeface="Tahoma" pitchFamily="34" charset="0"/>
                          <a:cs typeface="Times New Roman" pitchFamily="18" charset="0"/>
                        </a:rPr>
                        <a:t>ErosionMildB</a:t>
                      </a:r>
                      <a:r>
                        <a:rPr lang="en-US" sz="1200" dirty="0" smtClean="0">
                          <a:latin typeface="Times New Roman" pitchFamily="18" charset="0"/>
                          <a:ea typeface="Tahoma" pitchFamily="34" charset="0"/>
                          <a:cs typeface="Times New Roman" pitchFamily="18" charset="0"/>
                        </a:rPr>
                        <a:t>&gt;0</a:t>
                      </a:r>
                      <a:endParaRPr lang="en-IN" sz="1600" dirty="0">
                        <a:latin typeface="Times New Roman" pitchFamily="18" charset="0"/>
                        <a:ea typeface="Tahoma" pitchFamily="34" charset="0"/>
                        <a:cs typeface="Times New Roman" pitchFamily="18" charset="0"/>
                      </a:endParaRPr>
                    </a:p>
                  </a:txBody>
                  <a:tcPr marL="68580" marR="68580" marT="0" marB="0"/>
                </a:tc>
                <a:tc>
                  <a:txBody>
                    <a:bodyPr/>
                    <a:lstStyle/>
                    <a:p>
                      <a:pPr>
                        <a:lnSpc>
                          <a:spcPct val="115000"/>
                        </a:lnSpc>
                        <a:spcAft>
                          <a:spcPts val="0"/>
                        </a:spcAft>
                      </a:pPr>
                      <a:r>
                        <a:rPr lang="en-IN" sz="1400" dirty="0" smtClean="0">
                          <a:latin typeface="Times New Roman" pitchFamily="18" charset="0"/>
                          <a:ea typeface="Calibri"/>
                          <a:cs typeface="Times New Roman" pitchFamily="18" charset="0"/>
                        </a:rPr>
                        <a:t>Spatial</a:t>
                      </a:r>
                      <a:r>
                        <a:rPr lang="en-IN" sz="1400" baseline="0" dirty="0" smtClean="0">
                          <a:latin typeface="Times New Roman" pitchFamily="18" charset="0"/>
                          <a:ea typeface="Calibri"/>
                          <a:cs typeface="Times New Roman" pitchFamily="18" charset="0"/>
                        </a:rPr>
                        <a:t> Restriction</a:t>
                      </a:r>
                      <a:endParaRPr lang="en-IN" sz="14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endParaRPr lang="en-US" sz="1100">
                        <a:latin typeface="Times New Roman"/>
                        <a:ea typeface="Calibri"/>
                        <a:cs typeface="Times New Roman"/>
                      </a:endParaRPr>
                    </a:p>
                  </a:txBody>
                  <a:tcPr marL="68580" marR="68580" marT="0" marB="0" anchor="ctr"/>
                </a:tc>
                <a:tc>
                  <a:txBody>
                    <a:bodyPr/>
                    <a:lstStyle/>
                    <a:p>
                      <a:pPr>
                        <a:lnSpc>
                          <a:spcPct val="115000"/>
                        </a:lnSpc>
                        <a:spcAft>
                          <a:spcPts val="0"/>
                        </a:spcAft>
                      </a:pPr>
                      <a:r>
                        <a:rPr lang="en-US" sz="1100" dirty="0">
                          <a:latin typeface="Times New Roman"/>
                          <a:ea typeface="Calibri"/>
                          <a:cs typeface="Times New Roman"/>
                        </a:rPr>
                        <a:t> </a:t>
                      </a:r>
                      <a:endParaRPr lang="en-IN" sz="1100" dirty="0">
                        <a:latin typeface="Calibri"/>
                        <a:ea typeface="Calibri"/>
                        <a:cs typeface="Times New Roman"/>
                      </a:endParaRPr>
                    </a:p>
                  </a:txBody>
                  <a:tcPr marL="68580" marR="68580" marT="0" marB="0"/>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xmlns="" val="2325746807"/>
              </p:ext>
            </p:extLst>
          </p:nvPr>
        </p:nvGraphicFramePr>
        <p:xfrm>
          <a:off x="6781800" y="1600200"/>
          <a:ext cx="1856105" cy="914400"/>
        </p:xfrm>
        <a:graphic>
          <a:graphicData uri="http://schemas.openxmlformats.org/drawingml/2006/table">
            <a:tbl>
              <a:tblPr firstRow="1" bandRow="1">
                <a:tableStyleId>{5C22544A-7EE6-4342-B048-85BDC9FD1C3A}</a:tableStyleId>
              </a:tblPr>
              <a:tblGrid>
                <a:gridCol w="1054696"/>
                <a:gridCol w="801409"/>
              </a:tblGrid>
              <a:tr h="502101">
                <a:tc>
                  <a:txBody>
                    <a:bodyPr/>
                    <a:lstStyle/>
                    <a:p>
                      <a:pPr algn="l">
                        <a:lnSpc>
                          <a:spcPct val="115000"/>
                        </a:lnSpc>
                        <a:spcAft>
                          <a:spcPts val="0"/>
                        </a:spcAft>
                      </a:pPr>
                      <a:r>
                        <a:rPr lang="en-US" sz="1100" dirty="0">
                          <a:latin typeface="Times New Roman"/>
                          <a:ea typeface="Calibri"/>
                          <a:cs typeface="Times New Roman"/>
                        </a:rPr>
                        <a:t>Pseudo-</a:t>
                      </a:r>
                      <a:r>
                        <a:rPr lang="en-US" sz="1100" dirty="0" err="1">
                          <a:latin typeface="Times New Roman"/>
                          <a:ea typeface="Calibri"/>
                          <a:cs typeface="Times New Roman"/>
                        </a:rPr>
                        <a:t>R²</a:t>
                      </a:r>
                      <a:endParaRPr lang="en-IN" sz="1100" dirty="0">
                        <a:latin typeface="Calibri"/>
                        <a:ea typeface="Calibri"/>
                        <a:cs typeface="Times New Roman"/>
                      </a:endParaRPr>
                    </a:p>
                  </a:txBody>
                  <a:tcPr marL="68580" marR="68580" marT="0" marB="0"/>
                </a:tc>
                <a:tc>
                  <a:txBody>
                    <a:bodyPr/>
                    <a:lstStyle/>
                    <a:p>
                      <a:pPr algn="l">
                        <a:lnSpc>
                          <a:spcPct val="115000"/>
                        </a:lnSpc>
                        <a:spcAft>
                          <a:spcPts val="0"/>
                        </a:spcAft>
                      </a:pPr>
                      <a:r>
                        <a:rPr lang="en-US" sz="1100">
                          <a:latin typeface="Times New Roman"/>
                          <a:ea typeface="Calibri"/>
                          <a:cs typeface="Times New Roman"/>
                        </a:rPr>
                        <a:t>0.104</a:t>
                      </a:r>
                      <a:endParaRPr lang="en-IN" sz="1100">
                        <a:latin typeface="Calibri"/>
                        <a:ea typeface="Calibri"/>
                        <a:cs typeface="Times New Roman"/>
                      </a:endParaRPr>
                    </a:p>
                  </a:txBody>
                  <a:tcPr marL="68580" marR="68580" marT="0" marB="0"/>
                </a:tc>
              </a:tr>
              <a:tr h="412299">
                <a:tc>
                  <a:txBody>
                    <a:bodyPr/>
                    <a:lstStyle/>
                    <a:p>
                      <a:pPr algn="l">
                        <a:lnSpc>
                          <a:spcPct val="115000"/>
                        </a:lnSpc>
                        <a:spcAft>
                          <a:spcPts val="0"/>
                        </a:spcAft>
                      </a:pPr>
                      <a:r>
                        <a:rPr lang="en-US" sz="1100">
                          <a:latin typeface="Times New Roman"/>
                          <a:ea typeface="Calibri"/>
                          <a:cs typeface="Times New Roman"/>
                        </a:rPr>
                        <a:t>Number of obs.</a:t>
                      </a:r>
                      <a:endParaRPr lang="en-IN" sz="1100">
                        <a:latin typeface="Calibri"/>
                        <a:ea typeface="Calibri"/>
                        <a:cs typeface="Times New Roman"/>
                      </a:endParaRPr>
                    </a:p>
                  </a:txBody>
                  <a:tcPr marL="68580" marR="68580" marT="0" marB="0"/>
                </a:tc>
                <a:tc>
                  <a:txBody>
                    <a:bodyPr/>
                    <a:lstStyle/>
                    <a:p>
                      <a:pPr algn="l">
                        <a:lnSpc>
                          <a:spcPct val="115000"/>
                        </a:lnSpc>
                        <a:spcAft>
                          <a:spcPts val="0"/>
                        </a:spcAft>
                      </a:pPr>
                      <a:r>
                        <a:rPr lang="en-US" sz="1100" dirty="0">
                          <a:latin typeface="Times New Roman"/>
                          <a:ea typeface="Calibri"/>
                          <a:cs typeface="Times New Roman"/>
                        </a:rPr>
                        <a:t>724</a:t>
                      </a:r>
                      <a:endParaRPr lang="en-IN" sz="1100" dirty="0">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xmlns="" val="38149327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4525963"/>
          </a:xfrm>
        </p:spPr>
        <p:txBody>
          <a:bodyPr>
            <a:normAutofit/>
          </a:bodyPr>
          <a:lstStyle/>
          <a:p>
            <a:pPr lvl="0">
              <a:buNone/>
            </a:pPr>
            <a:r>
              <a:rPr lang="en-GB" sz="2800" dirty="0" smtClean="0">
                <a:solidFill>
                  <a:schemeClr val="tx2"/>
                </a:solidFill>
                <a:latin typeface="Times New Roman" pitchFamily="18" charset="0"/>
                <a:cs typeface="Times New Roman" pitchFamily="18" charset="0"/>
              </a:rPr>
              <a:t>3. </a:t>
            </a:r>
            <a:r>
              <a:rPr lang="en-US" sz="2800" dirty="0" smtClean="0">
                <a:solidFill>
                  <a:schemeClr val="tx2"/>
                </a:solidFill>
                <a:latin typeface="Times New Roman" pitchFamily="18" charset="0"/>
                <a:cs typeface="Times New Roman" pitchFamily="18" charset="0"/>
              </a:rPr>
              <a:t>Adoption of SC Techniques </a:t>
            </a:r>
          </a:p>
          <a:p>
            <a:pPr lvl="0">
              <a:buNone/>
            </a:pPr>
            <a:r>
              <a:rPr lang="en-US" sz="2400" dirty="0" smtClean="0">
                <a:solidFill>
                  <a:schemeClr val="tx2"/>
                </a:solidFill>
                <a:latin typeface="Times New Roman" pitchFamily="18" charset="0"/>
                <a:cs typeface="Times New Roman" pitchFamily="18" charset="0"/>
              </a:rPr>
              <a:t>(Soil bunds, Stone bunds, Grass Stripes and </a:t>
            </a:r>
            <a:r>
              <a:rPr lang="en-US" sz="2400" dirty="0" err="1" smtClean="0">
                <a:solidFill>
                  <a:schemeClr val="tx2"/>
                </a:solidFill>
                <a:latin typeface="Times New Roman" pitchFamily="18" charset="0"/>
                <a:cs typeface="Times New Roman" pitchFamily="18" charset="0"/>
              </a:rPr>
              <a:t>Plouhging</a:t>
            </a:r>
            <a:r>
              <a:rPr lang="en-US" sz="2400" dirty="0" smtClean="0">
                <a:solidFill>
                  <a:schemeClr val="tx2"/>
                </a:solidFill>
                <a:latin typeface="Times New Roman" pitchFamily="18" charset="0"/>
                <a:cs typeface="Times New Roman" pitchFamily="18" charset="0"/>
              </a:rPr>
              <a:t> contour)</a:t>
            </a:r>
          </a:p>
          <a:p>
            <a:pPr lvl="0">
              <a:buNone/>
            </a:pPr>
            <a:endParaRPr lang="en-IN" sz="2400" dirty="0">
              <a:solidFill>
                <a:schemeClr val="tx2"/>
              </a:solidFill>
              <a:latin typeface="Times New Roman" pitchFamily="18" charset="0"/>
              <a:cs typeface="Times New Roman"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xmlns="" val="1276565000"/>
              </p:ext>
            </p:extLst>
          </p:nvPr>
        </p:nvGraphicFramePr>
        <p:xfrm>
          <a:off x="533400" y="1772158"/>
          <a:ext cx="6248400" cy="4395470"/>
        </p:xfrm>
        <a:graphic>
          <a:graphicData uri="http://schemas.openxmlformats.org/drawingml/2006/table">
            <a:tbl>
              <a:tblPr firstRow="1" bandRow="1">
                <a:tableStyleId>{5C22544A-7EE6-4342-B048-85BDC9FD1C3A}</a:tableStyleId>
              </a:tblPr>
              <a:tblGrid>
                <a:gridCol w="1981200"/>
                <a:gridCol w="1714500"/>
                <a:gridCol w="1257300"/>
                <a:gridCol w="1295400"/>
              </a:tblGrid>
              <a:tr h="370840">
                <a:tc>
                  <a:txBody>
                    <a:bodyPr/>
                    <a:lstStyle/>
                    <a:p>
                      <a:pPr>
                        <a:lnSpc>
                          <a:spcPct val="115000"/>
                        </a:lnSpc>
                        <a:spcAft>
                          <a:spcPts val="0"/>
                        </a:spcAft>
                      </a:pPr>
                      <a:r>
                        <a:rPr lang="en-US" sz="1100" b="1" dirty="0">
                          <a:latin typeface="Times New Roman"/>
                          <a:ea typeface="Calibri"/>
                          <a:cs typeface="Times New Roman"/>
                        </a:rPr>
                        <a:t>Variables computation</a:t>
                      </a:r>
                      <a:endParaRPr lang="en-IN" sz="1100" dirty="0">
                        <a:latin typeface="Calibri"/>
                        <a:ea typeface="Calibri"/>
                        <a:cs typeface="Times New Roman"/>
                      </a:endParaRPr>
                    </a:p>
                  </a:txBody>
                  <a:tcPr marL="68580" marR="68580" marT="0" marB="0"/>
                </a:tc>
                <a:tc>
                  <a:txBody>
                    <a:bodyPr/>
                    <a:lstStyle/>
                    <a:p>
                      <a:pPr>
                        <a:lnSpc>
                          <a:spcPct val="115000"/>
                        </a:lnSpc>
                        <a:spcAft>
                          <a:spcPts val="0"/>
                        </a:spcAft>
                      </a:pPr>
                      <a:r>
                        <a:rPr lang="en-US" sz="1100" b="1">
                          <a:latin typeface="Times New Roman"/>
                          <a:ea typeface="Calibri"/>
                          <a:cs typeface="Times New Roman"/>
                        </a:rPr>
                        <a:t>Explanatory Variable</a:t>
                      </a:r>
                      <a:endParaRPr lang="en-IN" sz="1100">
                        <a:latin typeface="Calibri"/>
                        <a:ea typeface="Calibri"/>
                        <a:cs typeface="Times New Roman"/>
                      </a:endParaRPr>
                    </a:p>
                  </a:txBody>
                  <a:tcPr marL="68580" marR="68580" marT="0" marB="0"/>
                </a:tc>
                <a:tc>
                  <a:txBody>
                    <a:bodyPr/>
                    <a:lstStyle/>
                    <a:p>
                      <a:pPr algn="ctr">
                        <a:lnSpc>
                          <a:spcPct val="115000"/>
                        </a:lnSpc>
                        <a:spcAft>
                          <a:spcPts val="0"/>
                        </a:spcAft>
                      </a:pPr>
                      <a:r>
                        <a:rPr lang="en-US" sz="1100">
                          <a:latin typeface="Times New Roman"/>
                          <a:ea typeface="Calibri"/>
                          <a:cs typeface="Times New Roman"/>
                        </a:rPr>
                        <a:t> SC techniques ADOPTION</a:t>
                      </a:r>
                      <a:endParaRPr lang="en-IN" sz="1100">
                        <a:latin typeface="Calibri"/>
                        <a:ea typeface="Calibri"/>
                        <a:cs typeface="Times New Roman"/>
                      </a:endParaRPr>
                    </a:p>
                  </a:txBody>
                  <a:tcPr marL="68580" marR="68580" marT="0" marB="0"/>
                </a:tc>
                <a:tc>
                  <a:txBody>
                    <a:bodyPr/>
                    <a:lstStyle/>
                    <a:p>
                      <a:pPr>
                        <a:lnSpc>
                          <a:spcPct val="115000"/>
                        </a:lnSpc>
                        <a:spcAft>
                          <a:spcPts val="0"/>
                        </a:spcAft>
                      </a:pPr>
                      <a:r>
                        <a:rPr lang="en-US" sz="1100">
                          <a:latin typeface="Times New Roman"/>
                          <a:ea typeface="Calibri"/>
                          <a:cs typeface="Times New Roman"/>
                        </a:rPr>
                        <a:t>Marginal Effects of the Average Household</a:t>
                      </a:r>
                      <a:endParaRPr lang="en-IN" sz="1100">
                        <a:latin typeface="Calibri"/>
                        <a:ea typeface="Calibri"/>
                        <a:cs typeface="Times New Roman"/>
                      </a:endParaRPr>
                    </a:p>
                  </a:txBody>
                  <a:tcPr marL="68580" marR="68580" marT="0" marB="0"/>
                </a:tc>
              </a:tr>
              <a:tr h="370840">
                <a:tc>
                  <a:txBody>
                    <a:bodyPr/>
                    <a:lstStyle/>
                    <a:p>
                      <a:pPr>
                        <a:lnSpc>
                          <a:spcPct val="115000"/>
                        </a:lnSpc>
                        <a:spcAft>
                          <a:spcPts val="0"/>
                        </a:spcAft>
                      </a:pPr>
                      <a:r>
                        <a:rPr lang="en-US" sz="1100" dirty="0">
                          <a:latin typeface="Times New Roman"/>
                          <a:ea typeface="Calibri"/>
                          <a:cs typeface="Times New Roman"/>
                        </a:rPr>
                        <a:t>Primary Residence with Metal Roof</a:t>
                      </a:r>
                      <a:endParaRPr lang="en-IN" sz="1100" dirty="0">
                        <a:latin typeface="Calibri"/>
                        <a:ea typeface="Calibri"/>
                        <a:cs typeface="Times New Roman"/>
                      </a:endParaRPr>
                    </a:p>
                  </a:txBody>
                  <a:tcPr marL="68580" marR="68580" marT="0" marB="0"/>
                </a:tc>
                <a:tc>
                  <a:txBody>
                    <a:bodyPr/>
                    <a:lstStyle/>
                    <a:p>
                      <a:pPr>
                        <a:lnSpc>
                          <a:spcPct val="115000"/>
                        </a:lnSpc>
                        <a:spcAft>
                          <a:spcPts val="0"/>
                        </a:spcAft>
                      </a:pPr>
                      <a:r>
                        <a:rPr lang="en-US" sz="1100">
                          <a:latin typeface="Times New Roman"/>
                          <a:ea typeface="Calibri"/>
                          <a:cs typeface="Times New Roman"/>
                        </a:rPr>
                        <a:t>METALROOF</a:t>
                      </a:r>
                      <a:endParaRPr lang="en-IN" sz="1100">
                        <a:latin typeface="Calibri"/>
                        <a:ea typeface="Calibri"/>
                        <a:cs typeface="Times New Roman"/>
                      </a:endParaRPr>
                    </a:p>
                  </a:txBody>
                  <a:tcPr marL="68580" marR="68580" marT="0" marB="0"/>
                </a:tc>
                <a:tc>
                  <a:txBody>
                    <a:bodyPr/>
                    <a:lstStyle/>
                    <a:p>
                      <a:pPr algn="ctr">
                        <a:lnSpc>
                          <a:spcPct val="115000"/>
                        </a:lnSpc>
                        <a:spcAft>
                          <a:spcPts val="0"/>
                        </a:spcAft>
                      </a:pPr>
                      <a:r>
                        <a:rPr lang="en-US" sz="1100">
                          <a:latin typeface="Times New Roman"/>
                          <a:ea typeface="Calibri"/>
                          <a:cs typeface="Times New Roman"/>
                        </a:rPr>
                        <a:t>+</a:t>
                      </a:r>
                      <a:endParaRPr lang="en-IN" sz="1100">
                        <a:latin typeface="Calibri"/>
                        <a:ea typeface="Calibri"/>
                        <a:cs typeface="Times New Roman"/>
                      </a:endParaRPr>
                    </a:p>
                  </a:txBody>
                  <a:tcPr marL="68580" marR="68580" marT="0" marB="0" anchor="ctr"/>
                </a:tc>
                <a:tc>
                  <a:txBody>
                    <a:bodyPr/>
                    <a:lstStyle/>
                    <a:p>
                      <a:pPr algn="ctr">
                        <a:lnSpc>
                          <a:spcPct val="115000"/>
                        </a:lnSpc>
                        <a:spcAft>
                          <a:spcPts val="0"/>
                        </a:spcAft>
                      </a:pPr>
                      <a:r>
                        <a:rPr lang="fr-BE" sz="1100" dirty="0" smtClean="0">
                          <a:latin typeface="Times New Roman"/>
                          <a:ea typeface="Calibri"/>
                          <a:cs typeface="Times New Roman"/>
                        </a:rPr>
                        <a:t>0.1915296</a:t>
                      </a:r>
                      <a:endParaRPr lang="en-US" sz="1100" dirty="0">
                        <a:latin typeface="Times New Roman"/>
                        <a:ea typeface="Calibri"/>
                        <a:cs typeface="Times New Roman"/>
                      </a:endParaRPr>
                    </a:p>
                  </a:txBody>
                  <a:tcPr marL="68580" marR="68580" marT="0" marB="0" anchor="ctr"/>
                </a:tc>
              </a:tr>
              <a:tr h="370840">
                <a:tc>
                  <a:txBody>
                    <a:bodyPr/>
                    <a:lstStyle/>
                    <a:p>
                      <a:pPr>
                        <a:lnSpc>
                          <a:spcPct val="115000"/>
                        </a:lnSpc>
                        <a:spcAft>
                          <a:spcPts val="0"/>
                        </a:spcAft>
                      </a:pPr>
                      <a:r>
                        <a:rPr lang="en-US" sz="1100">
                          <a:latin typeface="Times New Roman"/>
                          <a:ea typeface="Calibri"/>
                          <a:cs typeface="Times New Roman"/>
                        </a:rPr>
                        <a:t>Primary Residence concrete stone/bricks</a:t>
                      </a:r>
                      <a:endParaRPr lang="en-IN" sz="1100">
                        <a:latin typeface="Calibri"/>
                        <a:ea typeface="Calibri"/>
                        <a:cs typeface="Times New Roman"/>
                      </a:endParaRPr>
                    </a:p>
                  </a:txBody>
                  <a:tcPr marL="68580" marR="68580" marT="0" marB="0"/>
                </a:tc>
                <a:tc>
                  <a:txBody>
                    <a:bodyPr/>
                    <a:lstStyle/>
                    <a:p>
                      <a:pPr>
                        <a:lnSpc>
                          <a:spcPct val="115000"/>
                        </a:lnSpc>
                        <a:spcAft>
                          <a:spcPts val="0"/>
                        </a:spcAft>
                      </a:pPr>
                      <a:r>
                        <a:rPr lang="en-US" sz="1100" dirty="0">
                          <a:latin typeface="Times New Roman"/>
                          <a:ea typeface="Calibri"/>
                          <a:cs typeface="Times New Roman"/>
                        </a:rPr>
                        <a:t>CONCRETEHOUSE</a:t>
                      </a:r>
                      <a:endParaRPr lang="en-IN" sz="1100" dirty="0">
                        <a:latin typeface="Calibri"/>
                        <a:ea typeface="Calibri"/>
                        <a:cs typeface="Times New Roman"/>
                      </a:endParaRPr>
                    </a:p>
                  </a:txBody>
                  <a:tcPr marL="68580" marR="68580" marT="0" marB="0"/>
                </a:tc>
                <a:tc>
                  <a:txBody>
                    <a:bodyPr/>
                    <a:lstStyle/>
                    <a:p>
                      <a:pPr algn="ctr">
                        <a:lnSpc>
                          <a:spcPct val="115000"/>
                        </a:lnSpc>
                        <a:spcAft>
                          <a:spcPts val="0"/>
                        </a:spcAft>
                      </a:pPr>
                      <a:r>
                        <a:rPr lang="en-US" sz="1100">
                          <a:latin typeface="Times New Roman"/>
                          <a:ea typeface="Calibri"/>
                          <a:cs typeface="Times New Roman"/>
                        </a:rPr>
                        <a:t>+</a:t>
                      </a:r>
                      <a:endParaRPr lang="en-IN" sz="1100">
                        <a:latin typeface="Calibri"/>
                        <a:ea typeface="Calibri"/>
                        <a:cs typeface="Times New Roman"/>
                      </a:endParaRPr>
                    </a:p>
                  </a:txBody>
                  <a:tcPr marL="68580" marR="68580" marT="0" marB="0" anchor="ctr"/>
                </a:tc>
                <a:tc>
                  <a:txBody>
                    <a:bodyPr/>
                    <a:lstStyle/>
                    <a:p>
                      <a:pPr algn="ctr">
                        <a:lnSpc>
                          <a:spcPct val="115000"/>
                        </a:lnSpc>
                        <a:spcAft>
                          <a:spcPts val="0"/>
                        </a:spcAft>
                      </a:pPr>
                      <a:r>
                        <a:rPr lang="fr-BE" sz="1100" dirty="0" smtClean="0">
                          <a:latin typeface="Times New Roman"/>
                          <a:ea typeface="Calibri"/>
                          <a:cs typeface="Times New Roman"/>
                        </a:rPr>
                        <a:t>0.2155</a:t>
                      </a:r>
                      <a:endParaRPr lang="en-US" sz="1100" dirty="0">
                        <a:latin typeface="Times New Roman"/>
                        <a:ea typeface="Calibri"/>
                        <a:cs typeface="Times New Roman"/>
                      </a:endParaRPr>
                    </a:p>
                  </a:txBody>
                  <a:tcPr marL="68580" marR="68580" marT="0" marB="0" anchor="ctr"/>
                </a:tc>
              </a:tr>
              <a:tr h="370840">
                <a:tc>
                  <a:txBody>
                    <a:bodyPr/>
                    <a:lstStyle/>
                    <a:p>
                      <a:pPr>
                        <a:lnSpc>
                          <a:spcPct val="115000"/>
                        </a:lnSpc>
                        <a:spcAft>
                          <a:spcPts val="0"/>
                        </a:spcAft>
                      </a:pPr>
                      <a:r>
                        <a:rPr lang="en-US" sz="1100" dirty="0">
                          <a:latin typeface="Times New Roman"/>
                          <a:ea typeface="Calibri"/>
                          <a:cs typeface="Times New Roman"/>
                        </a:rPr>
                        <a:t>Number of Plot</a:t>
                      </a:r>
                      <a:endParaRPr lang="en-IN" sz="1100" dirty="0">
                        <a:latin typeface="Calibri"/>
                        <a:ea typeface="Calibri"/>
                        <a:cs typeface="Times New Roman"/>
                      </a:endParaRPr>
                    </a:p>
                  </a:txBody>
                  <a:tcPr marL="68580" marR="68580" marT="0" marB="0"/>
                </a:tc>
                <a:tc>
                  <a:txBody>
                    <a:bodyPr/>
                    <a:lstStyle/>
                    <a:p>
                      <a:pPr>
                        <a:lnSpc>
                          <a:spcPct val="115000"/>
                        </a:lnSpc>
                        <a:spcAft>
                          <a:spcPts val="0"/>
                        </a:spcAft>
                      </a:pPr>
                      <a:r>
                        <a:rPr lang="en-US" sz="1100">
                          <a:latin typeface="Times New Roman"/>
                          <a:ea typeface="Calibri"/>
                          <a:cs typeface="Times New Roman"/>
                        </a:rPr>
                        <a:t>HHNUMBERPLOT</a:t>
                      </a:r>
                      <a:endParaRPr lang="en-IN" sz="1100">
                        <a:latin typeface="Calibri"/>
                        <a:ea typeface="Calibri"/>
                        <a:cs typeface="Times New Roman"/>
                      </a:endParaRPr>
                    </a:p>
                  </a:txBody>
                  <a:tcPr marL="68580" marR="68580" marT="0" marB="0"/>
                </a:tc>
                <a:tc>
                  <a:txBody>
                    <a:bodyPr/>
                    <a:lstStyle/>
                    <a:p>
                      <a:pPr algn="ctr">
                        <a:lnSpc>
                          <a:spcPct val="115000"/>
                        </a:lnSpc>
                        <a:spcAft>
                          <a:spcPts val="0"/>
                        </a:spcAft>
                      </a:pPr>
                      <a:r>
                        <a:rPr lang="en-US" sz="1100">
                          <a:latin typeface="Times New Roman"/>
                          <a:ea typeface="Calibri"/>
                          <a:cs typeface="Times New Roman"/>
                        </a:rPr>
                        <a:t>+</a:t>
                      </a:r>
                      <a:endParaRPr lang="en-IN" sz="1100">
                        <a:latin typeface="Calibri"/>
                        <a:ea typeface="Calibri"/>
                        <a:cs typeface="Times New Roman"/>
                      </a:endParaRPr>
                    </a:p>
                  </a:txBody>
                  <a:tcPr marL="68580" marR="68580" marT="0" marB="0" anchor="ctr"/>
                </a:tc>
                <a:tc>
                  <a:txBody>
                    <a:bodyPr/>
                    <a:lstStyle/>
                    <a:p>
                      <a:pPr algn="ctr">
                        <a:lnSpc>
                          <a:spcPct val="115000"/>
                        </a:lnSpc>
                        <a:spcAft>
                          <a:spcPts val="0"/>
                        </a:spcAft>
                      </a:pPr>
                      <a:r>
                        <a:rPr lang="fr-BE" sz="1100" dirty="0" smtClean="0">
                          <a:latin typeface="Times New Roman"/>
                          <a:ea typeface="Calibri"/>
                          <a:cs typeface="Times New Roman"/>
                        </a:rPr>
                        <a:t>0.03245</a:t>
                      </a:r>
                      <a:endParaRPr lang="en-US" sz="1100" dirty="0">
                        <a:latin typeface="Times New Roman"/>
                        <a:ea typeface="Calibri"/>
                        <a:cs typeface="Times New Roman"/>
                      </a:endParaRPr>
                    </a:p>
                  </a:txBody>
                  <a:tcPr marL="68580" marR="68580" marT="0" marB="0" anchor="ctr"/>
                </a:tc>
              </a:tr>
              <a:tr h="370840">
                <a:tc>
                  <a:txBody>
                    <a:bodyPr/>
                    <a:lstStyle/>
                    <a:p>
                      <a:pPr>
                        <a:lnSpc>
                          <a:spcPct val="115000"/>
                        </a:lnSpc>
                        <a:spcAft>
                          <a:spcPts val="0"/>
                        </a:spcAft>
                      </a:pPr>
                      <a:r>
                        <a:rPr lang="en-US" sz="1100" dirty="0" smtClean="0">
                          <a:latin typeface="Times New Roman"/>
                          <a:ea typeface="Calibri"/>
                          <a:cs typeface="Times New Roman"/>
                        </a:rPr>
                        <a:t>Number of Task for which Labor was Hired</a:t>
                      </a:r>
                      <a:endParaRPr lang="en-IN" sz="1100" dirty="0">
                        <a:latin typeface="+mn-lt"/>
                        <a:ea typeface="Calibri"/>
                        <a:cs typeface="Times New Roman"/>
                      </a:endParaRPr>
                    </a:p>
                  </a:txBody>
                  <a:tcPr marL="68580" marR="68580" marT="0" marB="0"/>
                </a:tc>
                <a:tc>
                  <a:txBody>
                    <a:bodyPr/>
                    <a:lstStyle/>
                    <a:p>
                      <a:pPr>
                        <a:lnSpc>
                          <a:spcPct val="115000"/>
                        </a:lnSpc>
                        <a:spcAft>
                          <a:spcPts val="0"/>
                        </a:spcAft>
                      </a:pPr>
                      <a:r>
                        <a:rPr lang="en-US" sz="1100">
                          <a:latin typeface="Times New Roman"/>
                          <a:ea typeface="Calibri"/>
                          <a:cs typeface="Times New Roman"/>
                        </a:rPr>
                        <a:t>HHHIRELABOR</a:t>
                      </a:r>
                      <a:endParaRPr lang="en-IN" sz="1100">
                        <a:latin typeface="Calibri"/>
                        <a:ea typeface="Calibri"/>
                        <a:cs typeface="Times New Roman"/>
                      </a:endParaRPr>
                    </a:p>
                  </a:txBody>
                  <a:tcPr marL="68580" marR="68580" marT="0" marB="0"/>
                </a:tc>
                <a:tc>
                  <a:txBody>
                    <a:bodyPr/>
                    <a:lstStyle/>
                    <a:p>
                      <a:pPr algn="ctr">
                        <a:lnSpc>
                          <a:spcPct val="115000"/>
                        </a:lnSpc>
                        <a:spcAft>
                          <a:spcPts val="0"/>
                        </a:spcAft>
                      </a:pPr>
                      <a:r>
                        <a:rPr lang="en-US" sz="1100" dirty="0">
                          <a:latin typeface="Times New Roman"/>
                          <a:ea typeface="Calibri"/>
                          <a:cs typeface="Times New Roman"/>
                        </a:rPr>
                        <a:t>-</a:t>
                      </a:r>
                      <a:endParaRPr lang="en-IN" sz="1100" dirty="0">
                        <a:latin typeface="Calibri"/>
                        <a:ea typeface="Calibri"/>
                        <a:cs typeface="Times New Roman"/>
                      </a:endParaRPr>
                    </a:p>
                  </a:txBody>
                  <a:tcPr marL="68580" marR="68580" marT="0" marB="0" anchor="ctr"/>
                </a:tc>
                <a:tc>
                  <a:txBody>
                    <a:bodyPr/>
                    <a:lstStyle/>
                    <a:p>
                      <a:pPr algn="ctr">
                        <a:lnSpc>
                          <a:spcPct val="115000"/>
                        </a:lnSpc>
                        <a:spcAft>
                          <a:spcPts val="0"/>
                        </a:spcAft>
                      </a:pPr>
                      <a:r>
                        <a:rPr lang="fr-BE" sz="1100" dirty="0" smtClean="0">
                          <a:latin typeface="Times New Roman"/>
                          <a:ea typeface="Calibri"/>
                          <a:cs typeface="Times New Roman"/>
                        </a:rPr>
                        <a:t>-0.0045387</a:t>
                      </a:r>
                      <a:endParaRPr lang="en-US" sz="1100" dirty="0">
                        <a:latin typeface="Times New Roman"/>
                        <a:ea typeface="Calibri"/>
                        <a:cs typeface="Times New Roman"/>
                      </a:endParaRPr>
                    </a:p>
                  </a:txBody>
                  <a:tcPr marL="68580" marR="68580" marT="0" marB="0" anchor="ctr"/>
                </a:tc>
              </a:tr>
              <a:tr h="370840">
                <a:tc>
                  <a:txBody>
                    <a:bodyPr/>
                    <a:lstStyle/>
                    <a:p>
                      <a:pPr>
                        <a:lnSpc>
                          <a:spcPct val="115000"/>
                        </a:lnSpc>
                        <a:spcAft>
                          <a:spcPts val="0"/>
                        </a:spcAft>
                      </a:pPr>
                      <a:r>
                        <a:rPr lang="en-US" sz="1100">
                          <a:latin typeface="Times New Roman"/>
                          <a:ea typeface="Calibri"/>
                          <a:cs typeface="Times New Roman"/>
                        </a:rPr>
                        <a:t>Total ha of land owned</a:t>
                      </a:r>
                      <a:endParaRPr lang="en-IN" sz="1100">
                        <a:latin typeface="Calibri"/>
                        <a:ea typeface="Calibri"/>
                        <a:cs typeface="Times New Roman"/>
                      </a:endParaRPr>
                    </a:p>
                  </a:txBody>
                  <a:tcPr marL="68580" marR="68580" marT="0" marB="0"/>
                </a:tc>
                <a:tc>
                  <a:txBody>
                    <a:bodyPr/>
                    <a:lstStyle/>
                    <a:p>
                      <a:pPr>
                        <a:lnSpc>
                          <a:spcPct val="115000"/>
                        </a:lnSpc>
                        <a:spcAft>
                          <a:spcPts val="0"/>
                        </a:spcAft>
                      </a:pPr>
                      <a:r>
                        <a:rPr lang="en-US" sz="1100">
                          <a:latin typeface="Times New Roman"/>
                          <a:ea typeface="Calibri"/>
                          <a:cs typeface="Times New Roman"/>
                        </a:rPr>
                        <a:t>LANDHOLDINGTOTAL</a:t>
                      </a:r>
                      <a:endParaRPr lang="en-IN" sz="1100">
                        <a:latin typeface="Calibri"/>
                        <a:ea typeface="Calibri"/>
                        <a:cs typeface="Times New Roman"/>
                      </a:endParaRPr>
                    </a:p>
                  </a:txBody>
                  <a:tcPr marL="68580" marR="68580" marT="0" marB="0"/>
                </a:tc>
                <a:tc>
                  <a:txBody>
                    <a:bodyPr/>
                    <a:lstStyle/>
                    <a:p>
                      <a:pPr algn="ctr">
                        <a:lnSpc>
                          <a:spcPct val="115000"/>
                        </a:lnSpc>
                        <a:spcAft>
                          <a:spcPts val="0"/>
                        </a:spcAft>
                      </a:pPr>
                      <a:r>
                        <a:rPr lang="en-US" sz="1100">
                          <a:latin typeface="Times New Roman"/>
                          <a:ea typeface="Calibri"/>
                          <a:cs typeface="Times New Roman"/>
                        </a:rPr>
                        <a:t>-</a:t>
                      </a:r>
                      <a:endParaRPr lang="en-IN" sz="1100">
                        <a:latin typeface="Calibri"/>
                        <a:ea typeface="Calibri"/>
                        <a:cs typeface="Times New Roman"/>
                      </a:endParaRPr>
                    </a:p>
                  </a:txBody>
                  <a:tcPr marL="68580" marR="68580" marT="0" marB="0" anchor="ctr"/>
                </a:tc>
                <a:tc>
                  <a:txBody>
                    <a:bodyPr/>
                    <a:lstStyle/>
                    <a:p>
                      <a:pPr algn="ctr">
                        <a:lnSpc>
                          <a:spcPct val="115000"/>
                        </a:lnSpc>
                        <a:spcAft>
                          <a:spcPts val="0"/>
                        </a:spcAft>
                      </a:pPr>
                      <a:r>
                        <a:rPr lang="fr-BE" sz="1100" dirty="0" smtClean="0">
                          <a:latin typeface="Times New Roman"/>
                          <a:ea typeface="Calibri"/>
                          <a:cs typeface="Times New Roman"/>
                        </a:rPr>
                        <a:t>-0.189</a:t>
                      </a:r>
                      <a:endParaRPr lang="en-US" sz="1100" dirty="0">
                        <a:latin typeface="Times New Roman"/>
                        <a:ea typeface="Calibri"/>
                        <a:cs typeface="Times New Roman"/>
                      </a:endParaRPr>
                    </a:p>
                  </a:txBody>
                  <a:tcPr marL="68580" marR="68580" marT="0" marB="0" anchor="ctr"/>
                </a:tc>
              </a:tr>
              <a:tr h="370840">
                <a:tc>
                  <a:txBody>
                    <a:bodyPr/>
                    <a:lstStyle/>
                    <a:p>
                      <a:pPr>
                        <a:lnSpc>
                          <a:spcPct val="115000"/>
                        </a:lnSpc>
                        <a:spcAft>
                          <a:spcPts val="0"/>
                        </a:spcAft>
                      </a:pPr>
                      <a:r>
                        <a:rPr lang="en-US" sz="1100" dirty="0">
                          <a:latin typeface="Times New Roman"/>
                          <a:ea typeface="Calibri"/>
                          <a:cs typeface="Times New Roman"/>
                        </a:rPr>
                        <a:t>Has received visit (crop &amp; livestock)</a:t>
                      </a:r>
                      <a:endParaRPr lang="en-IN" sz="1100" dirty="0">
                        <a:latin typeface="Calibri"/>
                        <a:ea typeface="Calibri"/>
                        <a:cs typeface="Times New Roman"/>
                      </a:endParaRPr>
                    </a:p>
                  </a:txBody>
                  <a:tcPr marL="68580" marR="68580" marT="0" marB="0"/>
                </a:tc>
                <a:tc>
                  <a:txBody>
                    <a:bodyPr/>
                    <a:lstStyle/>
                    <a:p>
                      <a:pPr>
                        <a:lnSpc>
                          <a:spcPct val="115000"/>
                        </a:lnSpc>
                        <a:spcAft>
                          <a:spcPts val="0"/>
                        </a:spcAft>
                      </a:pPr>
                      <a:r>
                        <a:rPr lang="en-US" sz="1100" dirty="0" err="1">
                          <a:latin typeface="Times New Roman"/>
                          <a:ea typeface="Calibri"/>
                          <a:cs typeface="Times New Roman"/>
                        </a:rPr>
                        <a:t>VISITBIN</a:t>
                      </a:r>
                      <a:endParaRPr lang="en-IN" sz="1100" dirty="0">
                        <a:latin typeface="Calibri"/>
                        <a:ea typeface="Calibri"/>
                        <a:cs typeface="Times New Roman"/>
                      </a:endParaRPr>
                    </a:p>
                  </a:txBody>
                  <a:tcPr marL="68580" marR="68580" marT="0" marB="0"/>
                </a:tc>
                <a:tc>
                  <a:txBody>
                    <a:bodyPr/>
                    <a:lstStyle/>
                    <a:p>
                      <a:pPr algn="ctr">
                        <a:lnSpc>
                          <a:spcPct val="115000"/>
                        </a:lnSpc>
                        <a:spcAft>
                          <a:spcPts val="0"/>
                        </a:spcAft>
                      </a:pPr>
                      <a:r>
                        <a:rPr lang="en-US" sz="1100">
                          <a:latin typeface="Times New Roman"/>
                          <a:ea typeface="Calibri"/>
                          <a:cs typeface="Times New Roman"/>
                        </a:rPr>
                        <a:t>+</a:t>
                      </a:r>
                      <a:endParaRPr lang="en-IN" sz="1100">
                        <a:latin typeface="Calibri"/>
                        <a:ea typeface="Calibri"/>
                        <a:cs typeface="Times New Roman"/>
                      </a:endParaRPr>
                    </a:p>
                  </a:txBody>
                  <a:tcPr marL="68580" marR="68580" marT="0" marB="0" anchor="ctr"/>
                </a:tc>
                <a:tc>
                  <a:txBody>
                    <a:bodyPr/>
                    <a:lstStyle/>
                    <a:p>
                      <a:pPr algn="ctr">
                        <a:lnSpc>
                          <a:spcPct val="115000"/>
                        </a:lnSpc>
                        <a:spcAft>
                          <a:spcPts val="0"/>
                        </a:spcAft>
                      </a:pPr>
                      <a:r>
                        <a:rPr lang="fr-BE" sz="1100" dirty="0" smtClean="0">
                          <a:latin typeface="Times New Roman"/>
                          <a:ea typeface="Calibri"/>
                          <a:cs typeface="Times New Roman"/>
                        </a:rPr>
                        <a:t>0.1438</a:t>
                      </a:r>
                      <a:endParaRPr lang="en-US" sz="1100" dirty="0">
                        <a:latin typeface="Times New Roman"/>
                        <a:ea typeface="Calibri"/>
                        <a:cs typeface="Times New Roman"/>
                      </a:endParaRPr>
                    </a:p>
                  </a:txBody>
                  <a:tcPr marL="68580" marR="68580" marT="0" marB="0" anchor="ctr"/>
                </a:tc>
              </a:tr>
              <a:tr h="370840">
                <a:tc>
                  <a:txBody>
                    <a:bodyPr/>
                    <a:lstStyle/>
                    <a:p>
                      <a:pPr>
                        <a:lnSpc>
                          <a:spcPct val="115000"/>
                        </a:lnSpc>
                        <a:spcAft>
                          <a:spcPts val="0"/>
                        </a:spcAft>
                      </a:pPr>
                      <a:r>
                        <a:rPr lang="en-US" sz="1100">
                          <a:latin typeface="Times New Roman"/>
                          <a:ea typeface="Calibri"/>
                          <a:cs typeface="Times New Roman"/>
                        </a:rPr>
                        <a:t>Soil conservation aid -binary</a:t>
                      </a:r>
                      <a:endParaRPr lang="en-IN" sz="1100">
                        <a:latin typeface="Calibri"/>
                        <a:ea typeface="Calibri"/>
                        <a:cs typeface="Times New Roman"/>
                      </a:endParaRPr>
                    </a:p>
                  </a:txBody>
                  <a:tcPr marL="68580" marR="68580" marT="0" marB="0"/>
                </a:tc>
                <a:tc>
                  <a:txBody>
                    <a:bodyPr/>
                    <a:lstStyle/>
                    <a:p>
                      <a:pPr>
                        <a:lnSpc>
                          <a:spcPct val="115000"/>
                        </a:lnSpc>
                        <a:spcAft>
                          <a:spcPts val="0"/>
                        </a:spcAft>
                      </a:pPr>
                      <a:r>
                        <a:rPr lang="en-US" sz="1100">
                          <a:latin typeface="Times New Roman"/>
                          <a:ea typeface="Calibri"/>
                          <a:cs typeface="Times New Roman"/>
                        </a:rPr>
                        <a:t>SOILCONSERVAIDBIN</a:t>
                      </a:r>
                      <a:endParaRPr lang="en-IN" sz="1100">
                        <a:latin typeface="Calibri"/>
                        <a:ea typeface="Calibri"/>
                        <a:cs typeface="Times New Roman"/>
                      </a:endParaRPr>
                    </a:p>
                  </a:txBody>
                  <a:tcPr marL="68580" marR="68580" marT="0" marB="0"/>
                </a:tc>
                <a:tc>
                  <a:txBody>
                    <a:bodyPr/>
                    <a:lstStyle/>
                    <a:p>
                      <a:pPr algn="ctr">
                        <a:lnSpc>
                          <a:spcPct val="115000"/>
                        </a:lnSpc>
                        <a:spcAft>
                          <a:spcPts val="0"/>
                        </a:spcAft>
                      </a:pPr>
                      <a:r>
                        <a:rPr lang="en-US" sz="1100">
                          <a:latin typeface="Times New Roman"/>
                          <a:ea typeface="Calibri"/>
                          <a:cs typeface="Times New Roman"/>
                        </a:rPr>
                        <a:t>+</a:t>
                      </a:r>
                      <a:endParaRPr lang="en-IN" sz="1100">
                        <a:latin typeface="Calibri"/>
                        <a:ea typeface="Calibri"/>
                        <a:cs typeface="Times New Roman"/>
                      </a:endParaRPr>
                    </a:p>
                  </a:txBody>
                  <a:tcPr marL="68580" marR="68580" marT="0" marB="0" anchor="ctr"/>
                </a:tc>
                <a:tc>
                  <a:txBody>
                    <a:bodyPr/>
                    <a:lstStyle/>
                    <a:p>
                      <a:pPr algn="ctr">
                        <a:lnSpc>
                          <a:spcPct val="115000"/>
                        </a:lnSpc>
                        <a:spcAft>
                          <a:spcPts val="0"/>
                        </a:spcAft>
                      </a:pPr>
                      <a:r>
                        <a:rPr lang="fr-BE" sz="1100" dirty="0" smtClean="0">
                          <a:latin typeface="Times New Roman"/>
                          <a:ea typeface="Calibri"/>
                          <a:cs typeface="Times New Roman"/>
                        </a:rPr>
                        <a:t>0.3734</a:t>
                      </a:r>
                      <a:endParaRPr lang="en-US" sz="1100" dirty="0">
                        <a:latin typeface="Times New Roman"/>
                        <a:ea typeface="Calibri"/>
                        <a:cs typeface="Times New Roman"/>
                      </a:endParaRPr>
                    </a:p>
                  </a:txBody>
                  <a:tcPr marL="68580" marR="68580" marT="0" marB="0" anchor="ctr"/>
                </a:tc>
              </a:tr>
              <a:tr h="370840">
                <a:tc>
                  <a:txBody>
                    <a:bodyPr/>
                    <a:lstStyle/>
                    <a:p>
                      <a:pPr>
                        <a:lnSpc>
                          <a:spcPct val="115000"/>
                        </a:lnSpc>
                        <a:spcAft>
                          <a:spcPts val="0"/>
                        </a:spcAft>
                      </a:pPr>
                      <a:r>
                        <a:rPr lang="en-US" sz="1100">
                          <a:latin typeface="Times New Roman"/>
                          <a:ea typeface="Calibri"/>
                          <a:cs typeface="Times New Roman"/>
                        </a:rPr>
                        <a:t>Distance Market Input (hrs)</a:t>
                      </a:r>
                      <a:endParaRPr lang="en-IN" sz="1100">
                        <a:latin typeface="Calibri"/>
                        <a:ea typeface="Calibri"/>
                        <a:cs typeface="Times New Roman"/>
                      </a:endParaRPr>
                    </a:p>
                  </a:txBody>
                  <a:tcPr marL="68580" marR="68580" marT="0" marB="0"/>
                </a:tc>
                <a:tc>
                  <a:txBody>
                    <a:bodyPr/>
                    <a:lstStyle/>
                    <a:p>
                      <a:pPr>
                        <a:lnSpc>
                          <a:spcPct val="115000"/>
                        </a:lnSpc>
                        <a:spcAft>
                          <a:spcPts val="0"/>
                        </a:spcAft>
                      </a:pPr>
                      <a:r>
                        <a:rPr lang="en-US" sz="1100">
                          <a:latin typeface="Times New Roman"/>
                          <a:ea typeface="Calibri"/>
                          <a:cs typeface="Times New Roman"/>
                        </a:rPr>
                        <a:t>MARKETINPUT2</a:t>
                      </a:r>
                      <a:endParaRPr lang="en-IN" sz="1100">
                        <a:latin typeface="Calibri"/>
                        <a:ea typeface="Calibri"/>
                        <a:cs typeface="Times New Roman"/>
                      </a:endParaRPr>
                    </a:p>
                  </a:txBody>
                  <a:tcPr marL="68580" marR="68580" marT="0" marB="0"/>
                </a:tc>
                <a:tc>
                  <a:txBody>
                    <a:bodyPr/>
                    <a:lstStyle/>
                    <a:p>
                      <a:pPr algn="ctr">
                        <a:lnSpc>
                          <a:spcPct val="115000"/>
                        </a:lnSpc>
                        <a:spcAft>
                          <a:spcPts val="0"/>
                        </a:spcAft>
                      </a:pPr>
                      <a:r>
                        <a:rPr lang="en-US" sz="1100">
                          <a:latin typeface="Times New Roman"/>
                          <a:ea typeface="Calibri"/>
                          <a:cs typeface="Times New Roman"/>
                        </a:rPr>
                        <a:t>+</a:t>
                      </a:r>
                      <a:endParaRPr lang="en-IN" sz="1100">
                        <a:latin typeface="Calibri"/>
                        <a:ea typeface="Calibri"/>
                        <a:cs typeface="Times New Roman"/>
                      </a:endParaRPr>
                    </a:p>
                  </a:txBody>
                  <a:tcPr marL="68580" marR="68580" marT="0" marB="0" anchor="ctr"/>
                </a:tc>
                <a:tc>
                  <a:txBody>
                    <a:bodyPr/>
                    <a:lstStyle/>
                    <a:p>
                      <a:pPr algn="ctr">
                        <a:lnSpc>
                          <a:spcPct val="115000"/>
                        </a:lnSpc>
                        <a:spcAft>
                          <a:spcPts val="0"/>
                        </a:spcAft>
                      </a:pPr>
                      <a:r>
                        <a:rPr lang="fr-BE" sz="1100" dirty="0" smtClean="0">
                          <a:latin typeface="Times New Roman"/>
                          <a:ea typeface="Calibri"/>
                          <a:cs typeface="Times New Roman"/>
                        </a:rPr>
                        <a:t>0.00713</a:t>
                      </a:r>
                      <a:endParaRPr lang="en-US" sz="1100" dirty="0">
                        <a:latin typeface="Times New Roman"/>
                        <a:ea typeface="Calibri"/>
                        <a:cs typeface="Times New Roman"/>
                      </a:endParaRPr>
                    </a:p>
                  </a:txBody>
                  <a:tcPr marL="68580" marR="68580" marT="0" marB="0" anchor="ctr"/>
                </a:tc>
              </a:tr>
              <a:tr h="370840">
                <a:tc>
                  <a:txBody>
                    <a:bodyPr/>
                    <a:lstStyle/>
                    <a:p>
                      <a:pPr>
                        <a:lnSpc>
                          <a:spcPct val="115000"/>
                        </a:lnSpc>
                        <a:spcAft>
                          <a:spcPts val="0"/>
                        </a:spcAft>
                      </a:pPr>
                      <a:endParaRPr lang="en-US" sz="1100">
                        <a:latin typeface="Times New Roman"/>
                        <a:ea typeface="Calibri"/>
                        <a:cs typeface="Times New Roman"/>
                      </a:endParaRPr>
                    </a:p>
                  </a:txBody>
                  <a:tcPr marL="68580" marR="68580" marT="0" marB="0"/>
                </a:tc>
                <a:tc>
                  <a:txBody>
                    <a:bodyPr/>
                    <a:lstStyle/>
                    <a:p>
                      <a:pPr>
                        <a:lnSpc>
                          <a:spcPct val="115000"/>
                        </a:lnSpc>
                        <a:spcAft>
                          <a:spcPts val="0"/>
                        </a:spcAft>
                      </a:pPr>
                      <a:r>
                        <a:rPr lang="en-US" sz="1100">
                          <a:latin typeface="Times New Roman"/>
                          <a:ea typeface="Calibri"/>
                          <a:cs typeface="Times New Roman"/>
                        </a:rPr>
                        <a:t>CONSTANT</a:t>
                      </a:r>
                      <a:endParaRPr lang="en-IN" sz="1100">
                        <a:latin typeface="Calibri"/>
                        <a:ea typeface="Calibri"/>
                        <a:cs typeface="Times New Roman"/>
                      </a:endParaRPr>
                    </a:p>
                  </a:txBody>
                  <a:tcPr marL="68580" marR="68580" marT="0" marB="0"/>
                </a:tc>
                <a:tc>
                  <a:txBody>
                    <a:bodyPr/>
                    <a:lstStyle/>
                    <a:p>
                      <a:pPr algn="ctr">
                        <a:lnSpc>
                          <a:spcPct val="115000"/>
                        </a:lnSpc>
                        <a:spcAft>
                          <a:spcPts val="0"/>
                        </a:spcAft>
                      </a:pPr>
                      <a:r>
                        <a:rPr lang="en-US" sz="1100">
                          <a:latin typeface="Times New Roman"/>
                          <a:ea typeface="Calibri"/>
                          <a:cs typeface="Times New Roman"/>
                        </a:rPr>
                        <a:t>+</a:t>
                      </a:r>
                      <a:endParaRPr lang="en-IN" sz="1100">
                        <a:latin typeface="Calibri"/>
                        <a:ea typeface="Calibri"/>
                        <a:cs typeface="Times New Roman"/>
                      </a:endParaRPr>
                    </a:p>
                  </a:txBody>
                  <a:tcPr marL="68580" marR="68580" marT="0" marB="0" anchor="ctr"/>
                </a:tc>
                <a:tc>
                  <a:txBody>
                    <a:bodyPr/>
                    <a:lstStyle/>
                    <a:p>
                      <a:pPr algn="ctr">
                        <a:lnSpc>
                          <a:spcPct val="115000"/>
                        </a:lnSpc>
                        <a:spcAft>
                          <a:spcPts val="0"/>
                        </a:spcAft>
                      </a:pPr>
                      <a:r>
                        <a:rPr lang="fr-BE" sz="1100" dirty="0" smtClean="0">
                          <a:latin typeface="Times New Roman"/>
                          <a:ea typeface="Calibri"/>
                          <a:cs typeface="Times New Roman"/>
                        </a:rPr>
                        <a:t>0.05959</a:t>
                      </a:r>
                      <a:endParaRPr lang="en-US" sz="1100" dirty="0">
                        <a:latin typeface="Times New Roman"/>
                        <a:ea typeface="Calibri"/>
                        <a:cs typeface="Times New Roman"/>
                      </a:endParaRPr>
                    </a:p>
                  </a:txBody>
                  <a:tcPr marL="68580" marR="68580" marT="0" marB="0" anchor="ctr"/>
                </a:tc>
              </a:tr>
              <a:tr h="370840">
                <a:tc>
                  <a:txBody>
                    <a:bodyPr/>
                    <a:lstStyle/>
                    <a:p>
                      <a:pPr>
                        <a:lnSpc>
                          <a:spcPct val="115000"/>
                        </a:lnSpc>
                        <a:spcAft>
                          <a:spcPts val="0"/>
                        </a:spcAft>
                      </a:pPr>
                      <a:r>
                        <a:rPr lang="en-US" sz="1200" dirty="0" err="1" smtClean="0">
                          <a:latin typeface="Times New Roman" pitchFamily="18" charset="0"/>
                          <a:ea typeface="Calibri"/>
                          <a:cs typeface="Times New Roman" pitchFamily="18" charset="0"/>
                        </a:rPr>
                        <a:t>SlopeInclinedBinary</a:t>
                      </a:r>
                      <a:r>
                        <a:rPr lang="en-US" sz="1200" dirty="0" smtClean="0">
                          <a:latin typeface="Times New Roman" pitchFamily="18" charset="0"/>
                          <a:ea typeface="Calibri"/>
                          <a:cs typeface="Times New Roman" pitchFamily="18" charset="0"/>
                        </a:rPr>
                        <a:t>&gt;</a:t>
                      </a:r>
                      <a:r>
                        <a:rPr lang="en-US" sz="1200" baseline="0" dirty="0" smtClean="0">
                          <a:latin typeface="Times New Roman" pitchFamily="18" charset="0"/>
                          <a:ea typeface="Calibri"/>
                          <a:cs typeface="Times New Roman" pitchFamily="18" charset="0"/>
                        </a:rPr>
                        <a:t>0 or </a:t>
                      </a:r>
                      <a:r>
                        <a:rPr lang="en-US" sz="1200" dirty="0" err="1" smtClean="0">
                          <a:latin typeface="Times New Roman" pitchFamily="18" charset="0"/>
                          <a:ea typeface="Calibri"/>
                          <a:cs typeface="Times New Roman" pitchFamily="18" charset="0"/>
                        </a:rPr>
                        <a:t>SlopeSteepBinary</a:t>
                      </a:r>
                      <a:r>
                        <a:rPr lang="en-US" sz="1200" dirty="0" smtClean="0">
                          <a:latin typeface="Times New Roman" pitchFamily="18" charset="0"/>
                          <a:ea typeface="Calibri"/>
                          <a:cs typeface="Times New Roman" pitchFamily="18" charset="0"/>
                        </a:rPr>
                        <a:t>&gt;0</a:t>
                      </a:r>
                      <a:endParaRPr lang="en-IN" sz="1200" dirty="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en-IN" sz="1400" dirty="0" smtClean="0">
                          <a:latin typeface="Times New Roman" pitchFamily="18" charset="0"/>
                          <a:ea typeface="Calibri"/>
                          <a:cs typeface="Times New Roman" pitchFamily="18" charset="0"/>
                        </a:rPr>
                        <a:t>Spatial</a:t>
                      </a:r>
                      <a:r>
                        <a:rPr lang="en-IN" sz="1400" baseline="0" dirty="0" smtClean="0">
                          <a:latin typeface="Times New Roman" pitchFamily="18" charset="0"/>
                          <a:ea typeface="Calibri"/>
                          <a:cs typeface="Times New Roman" pitchFamily="18" charset="0"/>
                        </a:rPr>
                        <a:t> Restriction</a:t>
                      </a:r>
                      <a:endParaRPr lang="en-IN" sz="1400" dirty="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endParaRPr lang="en-US" sz="1100">
                        <a:latin typeface="Times New Roman"/>
                        <a:ea typeface="Calibri"/>
                        <a:cs typeface="Times New Roman"/>
                      </a:endParaRPr>
                    </a:p>
                  </a:txBody>
                  <a:tcPr marL="68580" marR="68580" marT="0" marB="0"/>
                </a:tc>
                <a:tc>
                  <a:txBody>
                    <a:bodyPr/>
                    <a:lstStyle/>
                    <a:p>
                      <a:pPr algn="ctr">
                        <a:lnSpc>
                          <a:spcPct val="115000"/>
                        </a:lnSpc>
                        <a:spcAft>
                          <a:spcPts val="0"/>
                        </a:spcAft>
                      </a:pPr>
                      <a:endParaRPr lang="en-US" sz="1100" dirty="0">
                        <a:latin typeface="Times New Roman"/>
                        <a:ea typeface="Calibri"/>
                        <a:cs typeface="Times New Roman"/>
                      </a:endParaRPr>
                    </a:p>
                  </a:txBody>
                  <a:tcPr marL="68580" marR="68580" marT="0" marB="0" anchor="ct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xmlns="" val="4247208376"/>
              </p:ext>
            </p:extLst>
          </p:nvPr>
        </p:nvGraphicFramePr>
        <p:xfrm>
          <a:off x="6934200" y="1828800"/>
          <a:ext cx="1752600" cy="990600"/>
        </p:xfrm>
        <a:graphic>
          <a:graphicData uri="http://schemas.openxmlformats.org/drawingml/2006/table">
            <a:tbl>
              <a:tblPr firstRow="1" bandRow="1">
                <a:tableStyleId>{5C22544A-7EE6-4342-B048-85BDC9FD1C3A}</a:tableStyleId>
              </a:tblPr>
              <a:tblGrid>
                <a:gridCol w="1066800"/>
                <a:gridCol w="685800"/>
              </a:tblGrid>
              <a:tr h="533400">
                <a:tc>
                  <a:txBody>
                    <a:bodyPr/>
                    <a:lstStyle/>
                    <a:p>
                      <a:pPr algn="l">
                        <a:lnSpc>
                          <a:spcPct val="115000"/>
                        </a:lnSpc>
                        <a:spcAft>
                          <a:spcPts val="0"/>
                        </a:spcAft>
                      </a:pPr>
                      <a:r>
                        <a:rPr lang="en-US" sz="1100" dirty="0">
                          <a:latin typeface="Times New Roman"/>
                          <a:ea typeface="Calibri"/>
                          <a:cs typeface="Times New Roman"/>
                        </a:rPr>
                        <a:t>Pseudo-R²</a:t>
                      </a:r>
                      <a:endParaRPr lang="en-IN" sz="1100" dirty="0">
                        <a:latin typeface="Calibri"/>
                        <a:ea typeface="Calibri"/>
                        <a:cs typeface="Times New Roman"/>
                      </a:endParaRPr>
                    </a:p>
                  </a:txBody>
                  <a:tcPr marL="68580" marR="68580" marT="0" marB="0"/>
                </a:tc>
                <a:tc>
                  <a:txBody>
                    <a:bodyPr/>
                    <a:lstStyle/>
                    <a:p>
                      <a:pPr algn="l">
                        <a:lnSpc>
                          <a:spcPct val="115000"/>
                        </a:lnSpc>
                        <a:spcAft>
                          <a:spcPts val="0"/>
                        </a:spcAft>
                      </a:pPr>
                      <a:r>
                        <a:rPr lang="en-US" sz="1100" dirty="0">
                          <a:latin typeface="Times New Roman"/>
                          <a:ea typeface="Calibri"/>
                          <a:cs typeface="Times New Roman"/>
                        </a:rPr>
                        <a:t>0.2058</a:t>
                      </a:r>
                      <a:endParaRPr lang="en-IN" sz="1100" dirty="0">
                        <a:latin typeface="Calibri"/>
                        <a:ea typeface="Calibri"/>
                        <a:cs typeface="Times New Roman"/>
                      </a:endParaRPr>
                    </a:p>
                  </a:txBody>
                  <a:tcPr marL="68580" marR="68580" marT="0" marB="0"/>
                </a:tc>
              </a:tr>
              <a:tr h="457200">
                <a:tc>
                  <a:txBody>
                    <a:bodyPr/>
                    <a:lstStyle/>
                    <a:p>
                      <a:pPr algn="l">
                        <a:lnSpc>
                          <a:spcPct val="115000"/>
                        </a:lnSpc>
                        <a:spcAft>
                          <a:spcPts val="0"/>
                        </a:spcAft>
                      </a:pPr>
                      <a:r>
                        <a:rPr lang="en-US" sz="1100" dirty="0">
                          <a:latin typeface="Times New Roman"/>
                          <a:ea typeface="Calibri"/>
                          <a:cs typeface="Times New Roman"/>
                        </a:rPr>
                        <a:t>Number of obs.</a:t>
                      </a:r>
                      <a:endParaRPr lang="en-IN" sz="1100" dirty="0">
                        <a:latin typeface="Calibri"/>
                        <a:ea typeface="Calibri"/>
                        <a:cs typeface="Times New Roman"/>
                      </a:endParaRPr>
                    </a:p>
                  </a:txBody>
                  <a:tcPr marL="68580" marR="68580" marT="0" marB="0"/>
                </a:tc>
                <a:tc>
                  <a:txBody>
                    <a:bodyPr/>
                    <a:lstStyle/>
                    <a:p>
                      <a:pPr algn="l">
                        <a:lnSpc>
                          <a:spcPct val="115000"/>
                        </a:lnSpc>
                        <a:spcAft>
                          <a:spcPts val="0"/>
                        </a:spcAft>
                      </a:pPr>
                      <a:r>
                        <a:rPr lang="en-US" sz="1100" dirty="0">
                          <a:latin typeface="Times New Roman"/>
                          <a:ea typeface="Calibri"/>
                          <a:cs typeface="Times New Roman"/>
                        </a:rPr>
                        <a:t>442</a:t>
                      </a:r>
                      <a:endParaRPr lang="en-IN" sz="1100" dirty="0">
                        <a:latin typeface="Calibri"/>
                        <a:ea typeface="Calibri"/>
                        <a:cs typeface="Times New Roman"/>
                      </a:endParaRPr>
                    </a:p>
                  </a:txBody>
                  <a:tcPr marL="68580" marR="68580" marT="0" marB="0"/>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chemeClr val="tx2"/>
                </a:solidFill>
                <a:latin typeface="Times New Roman" pitchFamily="18" charset="0"/>
                <a:cs typeface="Times New Roman" pitchFamily="18" charset="0"/>
              </a:rPr>
              <a:t>Nile Basin Development Challenge</a:t>
            </a:r>
            <a:endParaRPr lang="en-IN" dirty="0">
              <a:solidFill>
                <a:schemeClr val="tx2"/>
              </a:solidFill>
              <a:latin typeface="Times New Roman" pitchFamily="18" charset="0"/>
              <a:cs typeface="Times New Roman" pitchFamily="18" charset="0"/>
            </a:endParaRPr>
          </a:p>
        </p:txBody>
      </p:sp>
      <p:sp>
        <p:nvSpPr>
          <p:cNvPr id="3" name="Content Placeholder 2"/>
          <p:cNvSpPr>
            <a:spLocks noGrp="1"/>
          </p:cNvSpPr>
          <p:nvPr>
            <p:ph idx="1"/>
          </p:nvPr>
        </p:nvSpPr>
        <p:spPr/>
        <p:txBody>
          <a:bodyPr>
            <a:noAutofit/>
          </a:bodyPr>
          <a:lstStyle/>
          <a:p>
            <a:pPr marL="0" indent="0">
              <a:buNone/>
            </a:pPr>
            <a:r>
              <a:rPr lang="en-US" sz="2000" u="sng" dirty="0" smtClean="0">
                <a:solidFill>
                  <a:schemeClr val="tx2"/>
                </a:solidFill>
                <a:latin typeface="Times New Roman" pitchFamily="18" charset="0"/>
                <a:cs typeface="Times New Roman" pitchFamily="18" charset="0"/>
              </a:rPr>
              <a:t>Objective: </a:t>
            </a:r>
            <a:r>
              <a:rPr lang="en-US" sz="2000" dirty="0" smtClean="0">
                <a:solidFill>
                  <a:schemeClr val="tx2"/>
                </a:solidFill>
                <a:latin typeface="Times New Roman" pitchFamily="18" charset="0"/>
                <a:cs typeface="Times New Roman" pitchFamily="18" charset="0"/>
              </a:rPr>
              <a:t>to </a:t>
            </a:r>
            <a:r>
              <a:rPr lang="en-US" sz="2000" dirty="0">
                <a:solidFill>
                  <a:schemeClr val="tx2"/>
                </a:solidFill>
                <a:latin typeface="Times New Roman" pitchFamily="18" charset="0"/>
                <a:cs typeface="Times New Roman" pitchFamily="18" charset="0"/>
              </a:rPr>
              <a:t>improve the resilience of rural livelihoods in the Ethiopian highlands through a landscape approach to rainwater management</a:t>
            </a:r>
            <a:r>
              <a:rPr lang="en-US" sz="2000" dirty="0" smtClean="0">
                <a:solidFill>
                  <a:schemeClr val="tx2"/>
                </a:solidFill>
                <a:latin typeface="Times New Roman" pitchFamily="18" charset="0"/>
                <a:cs typeface="Times New Roman" pitchFamily="18" charset="0"/>
              </a:rPr>
              <a:t>.</a:t>
            </a:r>
          </a:p>
          <a:p>
            <a:pPr marL="0" indent="0">
              <a:buNone/>
            </a:pPr>
            <a:endParaRPr lang="en-US" sz="2000" dirty="0" smtClean="0">
              <a:solidFill>
                <a:schemeClr val="tx2"/>
              </a:solidFill>
              <a:latin typeface="Times New Roman" pitchFamily="18" charset="0"/>
              <a:cs typeface="Times New Roman" pitchFamily="18" charset="0"/>
            </a:endParaRPr>
          </a:p>
          <a:p>
            <a:r>
              <a:rPr lang="en-US" sz="2000" dirty="0">
                <a:solidFill>
                  <a:schemeClr val="tx2"/>
                </a:solidFill>
                <a:latin typeface="Times New Roman" pitchFamily="18" charset="0"/>
                <a:cs typeface="Times New Roman" pitchFamily="18" charset="0"/>
              </a:rPr>
              <a:t>Water scarcity and land degradation </a:t>
            </a:r>
            <a:r>
              <a:rPr lang="en-US" sz="2000" dirty="0" smtClean="0">
                <a:solidFill>
                  <a:schemeClr val="tx2"/>
                </a:solidFill>
                <a:latin typeface="Times New Roman" pitchFamily="18" charset="0"/>
                <a:cs typeface="Times New Roman" pitchFamily="18" charset="0"/>
              </a:rPr>
              <a:t>– 	concerns livelihoods of millions  </a:t>
            </a:r>
            <a:r>
              <a:rPr lang="en-US" sz="2000" dirty="0">
                <a:solidFill>
                  <a:schemeClr val="tx2"/>
                </a:solidFill>
                <a:latin typeface="Times New Roman" pitchFamily="18" charset="0"/>
                <a:cs typeface="Times New Roman" pitchFamily="18" charset="0"/>
              </a:rPr>
              <a:t>	</a:t>
            </a:r>
            <a:r>
              <a:rPr lang="en-US" sz="2000" dirty="0" smtClean="0">
                <a:solidFill>
                  <a:schemeClr val="tx2"/>
                </a:solidFill>
                <a:latin typeface="Times New Roman" pitchFamily="18" charset="0"/>
                <a:cs typeface="Times New Roman" pitchFamily="18" charset="0"/>
              </a:rPr>
              <a:t>				households in Sub-Saharan Africa</a:t>
            </a:r>
          </a:p>
          <a:p>
            <a:r>
              <a:rPr lang="en-US" sz="2000" dirty="0" smtClean="0">
                <a:solidFill>
                  <a:schemeClr val="tx2"/>
                </a:solidFill>
                <a:latin typeface="Times New Roman" pitchFamily="18" charset="0"/>
                <a:cs typeface="Times New Roman" pitchFamily="18" charset="0"/>
              </a:rPr>
              <a:t>Water </a:t>
            </a:r>
            <a:r>
              <a:rPr lang="en-US" sz="2000" dirty="0">
                <a:solidFill>
                  <a:schemeClr val="tx2"/>
                </a:solidFill>
                <a:latin typeface="Times New Roman" pitchFamily="18" charset="0"/>
                <a:cs typeface="Times New Roman" pitchFamily="18" charset="0"/>
              </a:rPr>
              <a:t>for agriculture – </a:t>
            </a:r>
            <a:r>
              <a:rPr lang="en-US" sz="2000" dirty="0" smtClean="0">
                <a:solidFill>
                  <a:schemeClr val="tx2"/>
                </a:solidFill>
                <a:latin typeface="Times New Roman" pitchFamily="18" charset="0"/>
                <a:cs typeface="Times New Roman" pitchFamily="18" charset="0"/>
              </a:rPr>
              <a:t>crop production to feed population and Animal</a:t>
            </a:r>
          </a:p>
          <a:p>
            <a:pPr marL="0" indent="0">
              <a:buNone/>
            </a:pPr>
            <a:r>
              <a:rPr lang="en-US" sz="2000" dirty="0" smtClean="0">
                <a:solidFill>
                  <a:schemeClr val="tx2"/>
                </a:solidFill>
                <a:latin typeface="Times New Roman" pitchFamily="18" charset="0"/>
                <a:cs typeface="Times New Roman" pitchFamily="18" charset="0"/>
              </a:rPr>
              <a:t> 			70 </a:t>
            </a:r>
            <a:r>
              <a:rPr lang="en-US" sz="2000" dirty="0">
                <a:solidFill>
                  <a:schemeClr val="tx2"/>
                </a:solidFill>
                <a:latin typeface="Times New Roman" pitchFamily="18" charset="0"/>
                <a:cs typeface="Times New Roman" pitchFamily="18" charset="0"/>
              </a:rPr>
              <a:t>to 90% of the all water used in the region. </a:t>
            </a:r>
            <a:endParaRPr lang="en-US" sz="2000" dirty="0" smtClean="0">
              <a:solidFill>
                <a:schemeClr val="tx2"/>
              </a:solidFill>
              <a:latin typeface="Times New Roman" pitchFamily="18" charset="0"/>
              <a:cs typeface="Times New Roman" pitchFamily="18" charset="0"/>
            </a:endParaRPr>
          </a:p>
          <a:p>
            <a:r>
              <a:rPr lang="en-US" sz="2000" dirty="0" smtClean="0">
                <a:solidFill>
                  <a:schemeClr val="tx2"/>
                </a:solidFill>
                <a:latin typeface="Times New Roman" pitchFamily="18" charset="0"/>
                <a:cs typeface="Times New Roman" pitchFamily="18" charset="0"/>
              </a:rPr>
              <a:t>Growing populations</a:t>
            </a:r>
          </a:p>
          <a:p>
            <a:pPr>
              <a:buFont typeface="Wingdings"/>
              <a:buChar char="è"/>
            </a:pPr>
            <a:r>
              <a:rPr lang="en-US" sz="2000" dirty="0" smtClean="0">
                <a:solidFill>
                  <a:schemeClr val="tx2"/>
                </a:solidFill>
                <a:latin typeface="Times New Roman" pitchFamily="18" charset="0"/>
                <a:cs typeface="Times New Roman" pitchFamily="18" charset="0"/>
                <a:sym typeface="Wingdings" pitchFamily="2" charset="2"/>
              </a:rPr>
              <a:t>Ne</a:t>
            </a:r>
            <a:r>
              <a:rPr lang="en-US" sz="2000" dirty="0" smtClean="0">
                <a:solidFill>
                  <a:schemeClr val="tx2"/>
                </a:solidFill>
                <a:latin typeface="Times New Roman" pitchFamily="18" charset="0"/>
                <a:cs typeface="Times New Roman" pitchFamily="18" charset="0"/>
              </a:rPr>
              <a:t>ed 		- to </a:t>
            </a:r>
            <a:r>
              <a:rPr lang="en-US" sz="2000" dirty="0">
                <a:solidFill>
                  <a:schemeClr val="tx2"/>
                </a:solidFill>
                <a:latin typeface="Times New Roman" pitchFamily="18" charset="0"/>
                <a:cs typeface="Times New Roman" pitchFamily="18" charset="0"/>
              </a:rPr>
              <a:t>reverse land </a:t>
            </a:r>
            <a:r>
              <a:rPr lang="en-US" sz="2000" dirty="0" smtClean="0">
                <a:solidFill>
                  <a:schemeClr val="tx2"/>
                </a:solidFill>
                <a:latin typeface="Times New Roman" pitchFamily="18" charset="0"/>
                <a:cs typeface="Times New Roman" pitchFamily="18" charset="0"/>
              </a:rPr>
              <a:t>degradation</a:t>
            </a:r>
          </a:p>
          <a:p>
            <a:pPr marL="0" indent="0">
              <a:buNone/>
            </a:pPr>
            <a:r>
              <a:rPr lang="en-US" sz="2000" dirty="0" smtClean="0">
                <a:solidFill>
                  <a:schemeClr val="tx2"/>
                </a:solidFill>
                <a:latin typeface="Times New Roman" pitchFamily="18" charset="0"/>
                <a:cs typeface="Times New Roman" pitchFamily="18" charset="0"/>
              </a:rPr>
              <a:t>			- to  </a:t>
            </a:r>
            <a:r>
              <a:rPr lang="en-US" sz="2000" dirty="0">
                <a:solidFill>
                  <a:schemeClr val="tx2"/>
                </a:solidFill>
                <a:latin typeface="Times New Roman" pitchFamily="18" charset="0"/>
                <a:cs typeface="Times New Roman" pitchFamily="18" charset="0"/>
              </a:rPr>
              <a:t>improve water productivity. </a:t>
            </a:r>
            <a:endParaRPr lang="en-US" sz="2000" dirty="0" smtClean="0">
              <a:solidFill>
                <a:schemeClr val="tx2"/>
              </a:solidFill>
              <a:latin typeface="Times New Roman" pitchFamily="18" charset="0"/>
              <a:cs typeface="Times New Roman" pitchFamily="18" charset="0"/>
            </a:endParaRPr>
          </a:p>
          <a:p>
            <a:pPr marL="0" indent="0">
              <a:buNone/>
            </a:pPr>
            <a:endParaRPr lang="en-US" sz="2000" dirty="0" smtClean="0">
              <a:solidFill>
                <a:schemeClr val="tx2"/>
              </a:solidFill>
              <a:latin typeface="Times New Roman" pitchFamily="18" charset="0"/>
              <a:cs typeface="Times New Roman" pitchFamily="18" charset="0"/>
            </a:endParaRPr>
          </a:p>
          <a:p>
            <a:pPr>
              <a:buFont typeface="Wingdings"/>
              <a:buChar char="è"/>
            </a:pPr>
            <a:r>
              <a:rPr lang="en-US" sz="2000" dirty="0" smtClean="0">
                <a:solidFill>
                  <a:schemeClr val="tx2"/>
                </a:solidFill>
                <a:latin typeface="Times New Roman" pitchFamily="18" charset="0"/>
                <a:cs typeface="Times New Roman" pitchFamily="18" charset="0"/>
              </a:rPr>
              <a:t>Landscape </a:t>
            </a:r>
            <a:r>
              <a:rPr lang="en-US" sz="2000" dirty="0">
                <a:solidFill>
                  <a:schemeClr val="tx2"/>
                </a:solidFill>
                <a:latin typeface="Times New Roman" pitchFamily="18" charset="0"/>
                <a:cs typeface="Times New Roman" pitchFamily="18" charset="0"/>
              </a:rPr>
              <a:t>(watershed) approach to rainwater </a:t>
            </a:r>
            <a:r>
              <a:rPr lang="en-US" sz="2000" dirty="0" smtClean="0">
                <a:solidFill>
                  <a:schemeClr val="tx2"/>
                </a:solidFill>
                <a:latin typeface="Times New Roman" pitchFamily="18" charset="0"/>
                <a:cs typeface="Times New Roman" pitchFamily="18" charset="0"/>
              </a:rPr>
              <a:t>management</a:t>
            </a:r>
          </a:p>
          <a:p>
            <a:pPr marL="0" indent="0">
              <a:buNone/>
            </a:pPr>
            <a:r>
              <a:rPr lang="en-US" sz="2000" i="1" dirty="0" smtClean="0">
                <a:solidFill>
                  <a:schemeClr val="tx2"/>
                </a:solidFill>
                <a:latin typeface="Times New Roman" pitchFamily="18" charset="0"/>
                <a:cs typeface="Times New Roman" pitchFamily="18" charset="0"/>
                <a:sym typeface="Wingdings" pitchFamily="2" charset="2"/>
              </a:rPr>
              <a:t>To b</a:t>
            </a:r>
            <a:r>
              <a:rPr lang="en-US" sz="2000" i="1" dirty="0" smtClean="0">
                <a:solidFill>
                  <a:schemeClr val="tx2"/>
                </a:solidFill>
                <a:latin typeface="Times New Roman" pitchFamily="18" charset="0"/>
                <a:cs typeface="Times New Roman" pitchFamily="18" charset="0"/>
              </a:rPr>
              <a:t>etter </a:t>
            </a:r>
            <a:r>
              <a:rPr lang="en-US" sz="2000" i="1" dirty="0">
                <a:solidFill>
                  <a:schemeClr val="tx2"/>
                </a:solidFill>
                <a:latin typeface="Times New Roman" pitchFamily="18" charset="0"/>
                <a:cs typeface="Times New Roman" pitchFamily="18" charset="0"/>
              </a:rPr>
              <a:t>target or ‘match’ promising technologies (or whole strategies) with particular environments. </a:t>
            </a:r>
            <a:endParaRPr lang="fr-BE" sz="2000" i="1" dirty="0">
              <a:solidFill>
                <a:schemeClr val="tx2"/>
              </a:solidFill>
              <a:latin typeface="Times New Roman" pitchFamily="18" charset="0"/>
              <a:cs typeface="Times New Roman"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solidFill>
                  <a:schemeClr val="tx2"/>
                </a:solidFill>
                <a:latin typeface="Times New Roman" pitchFamily="18" charset="0"/>
                <a:cs typeface="Times New Roman" pitchFamily="18" charset="0"/>
              </a:rPr>
              <a:t>Results</a:t>
            </a:r>
            <a:endParaRPr lang="en-IN" dirty="0">
              <a:solidFill>
                <a:schemeClr val="tx2"/>
              </a:solidFill>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r>
              <a:rPr lang="en-GB" dirty="0" smtClean="0">
                <a:solidFill>
                  <a:schemeClr val="tx2"/>
                </a:solidFill>
                <a:latin typeface="Times New Roman" pitchFamily="18" charset="0"/>
                <a:cs typeface="Times New Roman" pitchFamily="18" charset="0"/>
              </a:rPr>
              <a:t>PUMPS</a:t>
            </a:r>
          </a:p>
          <a:p>
            <a:pPr marL="457200" lvl="1" indent="0">
              <a:buNone/>
            </a:pPr>
            <a:r>
              <a:rPr lang="en-GB" dirty="0" smtClean="0">
                <a:solidFill>
                  <a:schemeClr val="tx2"/>
                </a:solidFill>
                <a:latin typeface="Times New Roman" pitchFamily="18" charset="0"/>
                <a:cs typeface="Times New Roman" pitchFamily="18" charset="0"/>
              </a:rPr>
              <a:t>More productive farmers, closer to market, hiring labour, owning oxen and being informed.</a:t>
            </a:r>
          </a:p>
          <a:p>
            <a:r>
              <a:rPr lang="en-GB" dirty="0" smtClean="0">
                <a:solidFill>
                  <a:schemeClr val="tx2"/>
                </a:solidFill>
                <a:latin typeface="Times New Roman" pitchFamily="18" charset="0"/>
                <a:cs typeface="Times New Roman" pitchFamily="18" charset="0"/>
              </a:rPr>
              <a:t>TREE PLANTING</a:t>
            </a:r>
          </a:p>
          <a:p>
            <a:pPr marL="457200" lvl="1" indent="0">
              <a:buNone/>
            </a:pPr>
            <a:r>
              <a:rPr lang="en-GB" dirty="0" smtClean="0">
                <a:solidFill>
                  <a:schemeClr val="tx2"/>
                </a:solidFill>
                <a:latin typeface="Times New Roman" pitchFamily="18" charset="0"/>
                <a:cs typeface="Times New Roman" pitchFamily="18" charset="0"/>
              </a:rPr>
              <a:t>Plot near homestead, middle size farmers</a:t>
            </a:r>
          </a:p>
          <a:p>
            <a:r>
              <a:rPr lang="en-GB" dirty="0" smtClean="0">
                <a:solidFill>
                  <a:schemeClr val="tx2"/>
                </a:solidFill>
                <a:latin typeface="Times New Roman" pitchFamily="18" charset="0"/>
                <a:cs typeface="Times New Roman" pitchFamily="18" charset="0"/>
              </a:rPr>
              <a:t>SC TECHNIQUES</a:t>
            </a:r>
          </a:p>
          <a:p>
            <a:pPr marL="400050" lvl="1" indent="0">
              <a:buNone/>
            </a:pPr>
            <a:r>
              <a:rPr lang="en-US" dirty="0" smtClean="0">
                <a:solidFill>
                  <a:schemeClr val="tx2"/>
                </a:solidFill>
                <a:latin typeface="Times New Roman" pitchFamily="18" charset="0"/>
                <a:cs typeface="Times New Roman" pitchFamily="18" charset="0"/>
              </a:rPr>
              <a:t>Poorer farmers, further </a:t>
            </a:r>
            <a:r>
              <a:rPr lang="en-US" dirty="0">
                <a:solidFill>
                  <a:schemeClr val="tx2"/>
                </a:solidFill>
                <a:latin typeface="Times New Roman" pitchFamily="18" charset="0"/>
                <a:cs typeface="Times New Roman" pitchFamily="18" charset="0"/>
              </a:rPr>
              <a:t>from market &amp; </a:t>
            </a:r>
            <a:r>
              <a:rPr lang="en-US" dirty="0" smtClean="0">
                <a:solidFill>
                  <a:schemeClr val="tx2"/>
                </a:solidFill>
                <a:latin typeface="Times New Roman" pitchFamily="18" charset="0"/>
                <a:cs typeface="Times New Roman" pitchFamily="18" charset="0"/>
              </a:rPr>
              <a:t>more likely to received Aid</a:t>
            </a:r>
            <a:endParaRPr lang="en-US" dirty="0">
              <a:solidFill>
                <a:schemeClr val="tx2"/>
              </a:solidFill>
              <a:latin typeface="Times New Roman" pitchFamily="18" charset="0"/>
              <a:cs typeface="Times New Roman" pitchFamily="18" charset="0"/>
            </a:endParaRPr>
          </a:p>
          <a:p>
            <a:endParaRPr lang="en-IN" dirty="0">
              <a:solidFill>
                <a:schemeClr val="tx2"/>
              </a:solidFill>
              <a:latin typeface="Times New Roman" pitchFamily="18" charset="0"/>
              <a:cs typeface="Times New Roman" pitchFamily="18"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BEBA8EAE-BF5A-486C-A8C5-ECC9F3942E4B}">
                <a14:imgProps xmlns:a14="http://schemas.microsoft.com/office/drawing/2010/main" xmlns="">
                  <a14:imgLayer r:embed="rId3">
                    <a14:imgEffect>
                      <a14:saturation sat="400000"/>
                    </a14:imgEffect>
                  </a14:imgLayer>
                </a14:imgProps>
              </a:ext>
              <a:ext uri="{28A0092B-C50C-407E-A947-70E740481C1C}">
                <a14:useLocalDpi xmlns:a14="http://schemas.microsoft.com/office/drawing/2010/main" xmlns="" val="0"/>
              </a:ext>
            </a:extLst>
          </a:blip>
          <a:stretch>
            <a:fillRect/>
          </a:stretch>
        </p:blipFill>
        <p:spPr>
          <a:xfrm>
            <a:off x="4553606" y="-5255"/>
            <a:ext cx="4558553" cy="6858000"/>
          </a:xfrm>
          <a:prstGeom prst="rect">
            <a:avLst/>
          </a:prstGeom>
        </p:spPr>
      </p:pic>
      <p:sp>
        <p:nvSpPr>
          <p:cNvPr id="2" name="Title 1"/>
          <p:cNvSpPr>
            <a:spLocks noGrp="1"/>
          </p:cNvSpPr>
          <p:nvPr>
            <p:ph type="title"/>
          </p:nvPr>
        </p:nvSpPr>
        <p:spPr/>
        <p:txBody>
          <a:bodyPr/>
          <a:lstStyle/>
          <a:p>
            <a:endParaRPr lang="en-IN" dirty="0"/>
          </a:p>
        </p:txBody>
      </p:sp>
      <p:sp>
        <p:nvSpPr>
          <p:cNvPr id="3" name="Content Placeholder 2"/>
          <p:cNvSpPr>
            <a:spLocks noGrp="1"/>
          </p:cNvSpPr>
          <p:nvPr>
            <p:ph idx="1"/>
          </p:nvPr>
        </p:nvSpPr>
        <p:spPr>
          <a:xfrm>
            <a:off x="457200" y="1600200"/>
            <a:ext cx="4096406" cy="4953000"/>
          </a:xfrm>
        </p:spPr>
        <p:txBody>
          <a:bodyPr>
            <a:normAutofit lnSpcReduction="10000"/>
          </a:bodyPr>
          <a:lstStyle/>
          <a:p>
            <a:pPr>
              <a:buNone/>
            </a:pPr>
            <a:r>
              <a:rPr lang="en-GB" dirty="0" smtClean="0">
                <a:solidFill>
                  <a:schemeClr val="tx2"/>
                </a:solidFill>
              </a:rPr>
              <a:t>		</a:t>
            </a:r>
            <a:endParaRPr lang="en-GB" dirty="0" smtClean="0">
              <a:latin typeface="Times New Roman" pitchFamily="18" charset="0"/>
              <a:cs typeface="Times New Roman" pitchFamily="18" charset="0"/>
            </a:endParaRPr>
          </a:p>
          <a:p>
            <a:pPr algn="ctr">
              <a:buNone/>
            </a:pPr>
            <a:r>
              <a:rPr lang="en-GB" dirty="0" smtClean="0">
                <a:solidFill>
                  <a:schemeClr val="tx2">
                    <a:lumMod val="60000"/>
                    <a:lumOff val="40000"/>
                  </a:schemeClr>
                </a:solidFill>
                <a:latin typeface="Times New Roman" pitchFamily="18" charset="0"/>
                <a:cs typeface="Times New Roman" pitchFamily="18" charset="0"/>
              </a:rPr>
              <a:t>Thank you for</a:t>
            </a:r>
          </a:p>
          <a:p>
            <a:pPr algn="ctr">
              <a:buNone/>
            </a:pPr>
            <a:r>
              <a:rPr lang="en-GB" dirty="0" smtClean="0">
                <a:solidFill>
                  <a:schemeClr val="tx2">
                    <a:lumMod val="60000"/>
                    <a:lumOff val="40000"/>
                  </a:schemeClr>
                </a:solidFill>
                <a:latin typeface="Times New Roman" pitchFamily="18" charset="0"/>
                <a:cs typeface="Times New Roman" pitchFamily="18" charset="0"/>
              </a:rPr>
              <a:t> your Attention</a:t>
            </a:r>
          </a:p>
          <a:p>
            <a:pPr algn="ctr">
              <a:buNone/>
            </a:pPr>
            <a:endParaRPr lang="en-GB" dirty="0" smtClean="0">
              <a:solidFill>
                <a:schemeClr val="tx2">
                  <a:lumMod val="60000"/>
                  <a:lumOff val="40000"/>
                </a:schemeClr>
              </a:solidFill>
              <a:latin typeface="Times New Roman" pitchFamily="18" charset="0"/>
              <a:cs typeface="Times New Roman" pitchFamily="18" charset="0"/>
            </a:endParaRPr>
          </a:p>
          <a:p>
            <a:pPr>
              <a:buNone/>
            </a:pPr>
            <a:r>
              <a:rPr lang="en-GB" dirty="0" smtClean="0">
                <a:solidFill>
                  <a:schemeClr val="tx2">
                    <a:lumMod val="60000"/>
                    <a:lumOff val="40000"/>
                  </a:schemeClr>
                </a:solidFill>
                <a:latin typeface="Times New Roman" pitchFamily="18" charset="0"/>
                <a:cs typeface="Times New Roman" pitchFamily="18" charset="0"/>
              </a:rPr>
              <a:t>			&amp;</a:t>
            </a:r>
          </a:p>
          <a:p>
            <a:pPr algn="ctr">
              <a:buNone/>
            </a:pPr>
            <a:endParaRPr lang="en-GB" dirty="0">
              <a:solidFill>
                <a:schemeClr val="tx2">
                  <a:lumMod val="60000"/>
                  <a:lumOff val="40000"/>
                </a:schemeClr>
              </a:solidFill>
              <a:latin typeface="Times New Roman" pitchFamily="18" charset="0"/>
              <a:cs typeface="Times New Roman" pitchFamily="18" charset="0"/>
            </a:endParaRPr>
          </a:p>
          <a:p>
            <a:pPr algn="ctr">
              <a:buNone/>
            </a:pPr>
            <a:r>
              <a:rPr lang="en-GB" dirty="0" smtClean="0">
                <a:solidFill>
                  <a:schemeClr val="tx2">
                    <a:lumMod val="60000"/>
                    <a:lumOff val="40000"/>
                  </a:schemeClr>
                </a:solidFill>
                <a:latin typeface="Times New Roman" pitchFamily="18" charset="0"/>
                <a:cs typeface="Times New Roman" pitchFamily="18" charset="0"/>
              </a:rPr>
              <a:t>Thank you for</a:t>
            </a:r>
          </a:p>
          <a:p>
            <a:pPr algn="ctr">
              <a:buNone/>
            </a:pPr>
            <a:r>
              <a:rPr lang="en-GB" dirty="0" smtClean="0">
                <a:solidFill>
                  <a:schemeClr val="tx2">
                    <a:lumMod val="60000"/>
                    <a:lumOff val="40000"/>
                  </a:schemeClr>
                </a:solidFill>
                <a:latin typeface="Times New Roman" pitchFamily="18" charset="0"/>
                <a:cs typeface="Times New Roman" pitchFamily="18" charset="0"/>
              </a:rPr>
              <a:t> welcoming </a:t>
            </a:r>
          </a:p>
          <a:p>
            <a:pPr algn="ctr">
              <a:buNone/>
            </a:pPr>
            <a:r>
              <a:rPr lang="en-GB" dirty="0" smtClean="0">
                <a:solidFill>
                  <a:schemeClr val="tx2">
                    <a:lumMod val="60000"/>
                    <a:lumOff val="40000"/>
                  </a:schemeClr>
                </a:solidFill>
                <a:latin typeface="Times New Roman" pitchFamily="18" charset="0"/>
                <a:cs typeface="Times New Roman" pitchFamily="18" charset="0"/>
              </a:rPr>
              <a:t>me at ILRI/IWMI!</a:t>
            </a:r>
            <a:endParaRPr lang="en-IN" dirty="0">
              <a:solidFill>
                <a:schemeClr val="tx2">
                  <a:lumMod val="60000"/>
                  <a:lumOff val="40000"/>
                </a:schemeClr>
              </a:solidFill>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GB" sz="2800" u="sng" dirty="0">
                <a:solidFill>
                  <a:schemeClr val="tx2"/>
                </a:solidFill>
                <a:latin typeface="Times New Roman" pitchFamily="18" charset="0"/>
                <a:cs typeface="Times New Roman" pitchFamily="18" charset="0"/>
              </a:rPr>
              <a:t>Nile Basin Development </a:t>
            </a:r>
            <a:r>
              <a:rPr lang="en-GB" sz="2800" u="sng" dirty="0" smtClean="0">
                <a:solidFill>
                  <a:schemeClr val="tx2"/>
                </a:solidFill>
                <a:latin typeface="Times New Roman" pitchFamily="18" charset="0"/>
                <a:cs typeface="Times New Roman" pitchFamily="18" charset="0"/>
              </a:rPr>
              <a:t>Challenge</a:t>
            </a:r>
            <a:endParaRPr lang="en-US" sz="2800" u="sng" dirty="0">
              <a:solidFill>
                <a:schemeClr val="tx2"/>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8610600" cy="4525963"/>
          </a:xfrm>
        </p:spPr>
        <p:txBody>
          <a:bodyPr>
            <a:noAutofit/>
          </a:bodyPr>
          <a:lstStyle/>
          <a:p>
            <a:pPr>
              <a:buNone/>
            </a:pPr>
            <a:r>
              <a:rPr lang="en-US" sz="2600" i="1" dirty="0" smtClean="0">
                <a:solidFill>
                  <a:schemeClr val="tx2"/>
                </a:solidFill>
                <a:latin typeface="Times New Roman" pitchFamily="18" charset="0"/>
                <a:cs typeface="Times New Roman" pitchFamily="18" charset="0"/>
              </a:rPr>
              <a:t>Objective </a:t>
            </a:r>
            <a:r>
              <a:rPr lang="en-US" sz="2600" dirty="0" smtClean="0">
                <a:solidFill>
                  <a:schemeClr val="tx2"/>
                </a:solidFill>
                <a:latin typeface="Times New Roman" pitchFamily="18" charset="0"/>
                <a:cs typeface="Times New Roman" pitchFamily="18" charset="0"/>
              </a:rPr>
              <a:t>: creating feasibility maps for rainwater management strategies that include socio-economic constraints. </a:t>
            </a:r>
          </a:p>
          <a:p>
            <a:pPr>
              <a:buNone/>
            </a:pPr>
            <a:endParaRPr lang="en-US" sz="2600" dirty="0" smtClean="0">
              <a:solidFill>
                <a:schemeClr val="tx2"/>
              </a:solidFill>
              <a:latin typeface="Times New Roman" pitchFamily="18" charset="0"/>
              <a:cs typeface="Times New Roman" pitchFamily="18" charset="0"/>
            </a:endParaRPr>
          </a:p>
          <a:p>
            <a:pPr>
              <a:buNone/>
            </a:pPr>
            <a:r>
              <a:rPr lang="en-US" sz="2600" i="1" dirty="0" smtClean="0">
                <a:solidFill>
                  <a:schemeClr val="tx2"/>
                </a:solidFill>
                <a:latin typeface="Times New Roman" pitchFamily="18" charset="0"/>
                <a:cs typeface="Times New Roman" pitchFamily="18" charset="0"/>
              </a:rPr>
              <a:t>One approach </a:t>
            </a:r>
            <a:r>
              <a:rPr lang="en-US" sz="2600" dirty="0" smtClean="0">
                <a:solidFill>
                  <a:schemeClr val="tx2"/>
                </a:solidFill>
                <a:latin typeface="Times New Roman" pitchFamily="18" charset="0"/>
                <a:cs typeface="Times New Roman" pitchFamily="18" charset="0"/>
              </a:rPr>
              <a:t>: Mapping </a:t>
            </a:r>
            <a:r>
              <a:rPr lang="en-US" sz="2600" dirty="0">
                <a:solidFill>
                  <a:schemeClr val="tx2"/>
                </a:solidFill>
                <a:latin typeface="Times New Roman" pitchFamily="18" charset="0"/>
                <a:cs typeface="Times New Roman" pitchFamily="18" charset="0"/>
              </a:rPr>
              <a:t>W</a:t>
            </a:r>
            <a:r>
              <a:rPr lang="en-US" sz="2600" dirty="0" smtClean="0">
                <a:solidFill>
                  <a:schemeClr val="tx2"/>
                </a:solidFill>
                <a:latin typeface="Times New Roman" pitchFamily="18" charset="0"/>
                <a:cs typeface="Times New Roman" pitchFamily="18" charset="0"/>
              </a:rPr>
              <a:t>illingness of </a:t>
            </a:r>
            <a:r>
              <a:rPr lang="en-US" sz="2600" dirty="0">
                <a:solidFill>
                  <a:schemeClr val="tx2"/>
                </a:solidFill>
                <a:latin typeface="Times New Roman" pitchFamily="18" charset="0"/>
                <a:cs typeface="Times New Roman" pitchFamily="18" charset="0"/>
              </a:rPr>
              <a:t>A</a:t>
            </a:r>
            <a:r>
              <a:rPr lang="en-US" sz="2600" dirty="0" smtClean="0">
                <a:solidFill>
                  <a:schemeClr val="tx2"/>
                </a:solidFill>
                <a:latin typeface="Times New Roman" pitchFamily="18" charset="0"/>
                <a:cs typeface="Times New Roman" pitchFamily="18" charset="0"/>
              </a:rPr>
              <a:t>doption</a:t>
            </a:r>
          </a:p>
          <a:p>
            <a:pPr>
              <a:buNone/>
            </a:pPr>
            <a:endParaRPr lang="en-US" sz="2600" dirty="0" smtClean="0">
              <a:solidFill>
                <a:schemeClr val="tx2"/>
              </a:solidFill>
              <a:latin typeface="Times New Roman" pitchFamily="18" charset="0"/>
              <a:cs typeface="Times New Roman" pitchFamily="18" charset="0"/>
            </a:endParaRPr>
          </a:p>
          <a:p>
            <a:pPr>
              <a:buNone/>
            </a:pPr>
            <a:r>
              <a:rPr lang="en-US" sz="2600" i="1" dirty="0" smtClean="0">
                <a:solidFill>
                  <a:schemeClr val="tx2"/>
                </a:solidFill>
                <a:latin typeface="Times New Roman" pitchFamily="18" charset="0"/>
                <a:cs typeface="Times New Roman" pitchFamily="18" charset="0"/>
              </a:rPr>
              <a:t>Procedure : </a:t>
            </a:r>
            <a:endParaRPr lang="en-US" sz="2600" i="1" dirty="0">
              <a:solidFill>
                <a:schemeClr val="tx2"/>
              </a:solidFill>
              <a:latin typeface="Times New Roman" pitchFamily="18" charset="0"/>
              <a:cs typeface="Times New Roman" pitchFamily="18" charset="0"/>
            </a:endParaRPr>
          </a:p>
          <a:p>
            <a:pPr>
              <a:buNone/>
            </a:pPr>
            <a:r>
              <a:rPr lang="en-US" sz="2600" i="1" dirty="0" smtClean="0">
                <a:solidFill>
                  <a:schemeClr val="tx2"/>
                </a:solidFill>
                <a:latin typeface="Times New Roman" pitchFamily="18" charset="0"/>
                <a:cs typeface="Times New Roman" pitchFamily="18" charset="0"/>
              </a:rPr>
              <a:t>		</a:t>
            </a:r>
            <a:r>
              <a:rPr lang="en-US" sz="2400" dirty="0" smtClean="0">
                <a:solidFill>
                  <a:schemeClr val="tx2"/>
                </a:solidFill>
                <a:latin typeface="Times New Roman" pitchFamily="18" charset="0"/>
                <a:cs typeface="Times New Roman" pitchFamily="18" charset="0"/>
              </a:rPr>
              <a:t>Define adoption rules</a:t>
            </a:r>
          </a:p>
          <a:p>
            <a:pPr marL="800100" lvl="2" indent="0">
              <a:buNone/>
            </a:pPr>
            <a:r>
              <a:rPr lang="en-US" dirty="0" smtClean="0">
                <a:solidFill>
                  <a:schemeClr val="tx2"/>
                </a:solidFill>
                <a:latin typeface="Times New Roman" pitchFamily="18" charset="0"/>
                <a:cs typeface="Times New Roman" pitchFamily="18" charset="0"/>
              </a:rPr>
              <a:t>	Based on census data (=data for the whole basin), </a:t>
            </a:r>
          </a:p>
          <a:p>
            <a:pPr marL="800100" lvl="2" indent="0">
              <a:buNone/>
            </a:pPr>
            <a:r>
              <a:rPr lang="en-US" dirty="0">
                <a:solidFill>
                  <a:schemeClr val="tx2"/>
                </a:solidFill>
                <a:latin typeface="Times New Roman" pitchFamily="18" charset="0"/>
                <a:cs typeface="Times New Roman" pitchFamily="18" charset="0"/>
              </a:rPr>
              <a:t>	</a:t>
            </a:r>
            <a:r>
              <a:rPr lang="en-US" dirty="0" smtClean="0">
                <a:solidFill>
                  <a:schemeClr val="tx2"/>
                </a:solidFill>
                <a:latin typeface="Times New Roman" pitchFamily="18" charset="0"/>
                <a:cs typeface="Times New Roman" pitchFamily="18" charset="0"/>
              </a:rPr>
              <a:t>	simulate “virtual farmers” </a:t>
            </a:r>
            <a:endParaRPr lang="en-US" dirty="0">
              <a:solidFill>
                <a:schemeClr val="tx2"/>
              </a:solidFill>
              <a:latin typeface="Times New Roman" pitchFamily="18" charset="0"/>
              <a:cs typeface="Times New Roman" pitchFamily="18" charset="0"/>
            </a:endParaRPr>
          </a:p>
          <a:p>
            <a:pPr marL="800100" lvl="2" indent="0">
              <a:buNone/>
            </a:pPr>
            <a:r>
              <a:rPr lang="en-US" dirty="0" smtClean="0">
                <a:solidFill>
                  <a:schemeClr val="tx2"/>
                </a:solidFill>
                <a:latin typeface="Times New Roman" pitchFamily="18" charset="0"/>
                <a:cs typeface="Times New Roman" pitchFamily="18" charset="0"/>
              </a:rPr>
              <a:t>	Run adoption rules on the simulated farmer</a:t>
            </a:r>
          </a:p>
        </p:txBody>
      </p:sp>
      <p:sp>
        <p:nvSpPr>
          <p:cNvPr id="4" name="TextBox 3"/>
          <p:cNvSpPr txBox="1"/>
          <p:nvPr/>
        </p:nvSpPr>
        <p:spPr>
          <a:xfrm>
            <a:off x="533400" y="990600"/>
            <a:ext cx="5943600" cy="584775"/>
          </a:xfrm>
          <a:prstGeom prst="rect">
            <a:avLst/>
          </a:prstGeom>
          <a:noFill/>
        </p:spPr>
        <p:txBody>
          <a:bodyPr wrap="square" rtlCol="0">
            <a:spAutoFit/>
          </a:bodyPr>
          <a:lstStyle/>
          <a:p>
            <a:r>
              <a:rPr lang="en-US" sz="3200" dirty="0" err="1">
                <a:solidFill>
                  <a:schemeClr val="tx2"/>
                </a:solidFill>
                <a:latin typeface="Times New Roman" pitchFamily="18" charset="0"/>
                <a:cs typeface="Times New Roman" pitchFamily="18" charset="0"/>
              </a:rPr>
              <a:t>N3</a:t>
            </a:r>
            <a:r>
              <a:rPr lang="en-US" sz="3200" dirty="0">
                <a:solidFill>
                  <a:schemeClr val="tx2"/>
                </a:solidFill>
                <a:latin typeface="Times New Roman" pitchFamily="18" charset="0"/>
                <a:cs typeface="Times New Roman" pitchFamily="18" charset="0"/>
              </a:rPr>
              <a:t> : on Targeting and scaling out</a:t>
            </a:r>
            <a:endParaRPr lang="en-US" sz="3200" dirty="0">
              <a:solidFill>
                <a:schemeClr val="tx2"/>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tx2"/>
                </a:solidFill>
                <a:latin typeface="Times New Roman" pitchFamily="18" charset="0"/>
                <a:cs typeface="Times New Roman" pitchFamily="18" charset="0"/>
              </a:rPr>
              <a:t>Integrating socio economic into feasibility maps</a:t>
            </a:r>
            <a:endParaRPr lang="en-US" dirty="0">
              <a:solidFill>
                <a:schemeClr val="tx2"/>
              </a:solidFill>
              <a:latin typeface="Times New Roman" pitchFamily="18" charset="0"/>
              <a:cs typeface="Times New Roman" pitchFamily="18" charset="0"/>
            </a:endParaRPr>
          </a:p>
        </p:txBody>
      </p:sp>
      <p:sp>
        <p:nvSpPr>
          <p:cNvPr id="8" name="TextBox 7"/>
          <p:cNvSpPr txBox="1"/>
          <p:nvPr/>
        </p:nvSpPr>
        <p:spPr>
          <a:xfrm>
            <a:off x="1143000" y="1752600"/>
            <a:ext cx="2590800" cy="369332"/>
          </a:xfrm>
          <a:prstGeom prst="rect">
            <a:avLst/>
          </a:prstGeom>
          <a:noFill/>
        </p:spPr>
        <p:txBody>
          <a:bodyPr wrap="square" rtlCol="0">
            <a:spAutoFit/>
          </a:bodyPr>
          <a:lstStyle/>
          <a:p>
            <a:r>
              <a:rPr lang="en-US" dirty="0" smtClean="0">
                <a:solidFill>
                  <a:schemeClr val="tx2"/>
                </a:solidFill>
              </a:rPr>
              <a:t>Bio-physical suitability</a:t>
            </a:r>
            <a:endParaRPr lang="en-US" dirty="0">
              <a:solidFill>
                <a:schemeClr val="tx2"/>
              </a:solidFill>
            </a:endParaRPr>
          </a:p>
        </p:txBody>
      </p:sp>
      <p:sp>
        <p:nvSpPr>
          <p:cNvPr id="9" name="TextBox 8"/>
          <p:cNvSpPr txBox="1"/>
          <p:nvPr/>
        </p:nvSpPr>
        <p:spPr>
          <a:xfrm>
            <a:off x="5867400" y="1752600"/>
            <a:ext cx="2133600" cy="369332"/>
          </a:xfrm>
          <a:prstGeom prst="rect">
            <a:avLst/>
          </a:prstGeom>
          <a:noFill/>
        </p:spPr>
        <p:txBody>
          <a:bodyPr wrap="square" rtlCol="0">
            <a:spAutoFit/>
          </a:bodyPr>
          <a:lstStyle/>
          <a:p>
            <a:r>
              <a:rPr lang="en-US" dirty="0" smtClean="0">
                <a:solidFill>
                  <a:schemeClr val="tx2"/>
                </a:solidFill>
              </a:rPr>
              <a:t>Willingness to adopt</a:t>
            </a:r>
            <a:endParaRPr lang="en-US" dirty="0">
              <a:solidFill>
                <a:schemeClr val="tx2"/>
              </a:solidFill>
            </a:endParaRPr>
          </a:p>
        </p:txBody>
      </p:sp>
      <p:sp>
        <p:nvSpPr>
          <p:cNvPr id="10" name="Rectangle 9"/>
          <p:cNvSpPr/>
          <p:nvPr/>
        </p:nvSpPr>
        <p:spPr>
          <a:xfrm>
            <a:off x="1219200" y="2133600"/>
            <a:ext cx="2209800" cy="21336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6"/>
          <p:cNvGrpSpPr/>
          <p:nvPr/>
        </p:nvGrpSpPr>
        <p:grpSpPr>
          <a:xfrm>
            <a:off x="1223682" y="2133600"/>
            <a:ext cx="2205318" cy="2130911"/>
            <a:chOff x="613186" y="2517289"/>
            <a:chExt cx="2205318" cy="2130911"/>
          </a:xfrm>
        </p:grpSpPr>
        <p:sp>
          <p:nvSpPr>
            <p:cNvPr id="19" name="Freeform 18"/>
            <p:cNvSpPr/>
            <p:nvPr/>
          </p:nvSpPr>
          <p:spPr>
            <a:xfrm>
              <a:off x="613186" y="2517289"/>
              <a:ext cx="1602889" cy="903643"/>
            </a:xfrm>
            <a:custGeom>
              <a:avLst/>
              <a:gdLst>
                <a:gd name="connsiteX0" fmla="*/ 0 w 1602889"/>
                <a:gd name="connsiteY0" fmla="*/ 0 h 903643"/>
                <a:gd name="connsiteX1" fmla="*/ 0 w 1602889"/>
                <a:gd name="connsiteY1" fmla="*/ 774551 h 903643"/>
                <a:gd name="connsiteX2" fmla="*/ 150607 w 1602889"/>
                <a:gd name="connsiteY2" fmla="*/ 882127 h 903643"/>
                <a:gd name="connsiteX3" fmla="*/ 903642 w 1602889"/>
                <a:gd name="connsiteY3" fmla="*/ 903643 h 903643"/>
                <a:gd name="connsiteX4" fmla="*/ 1000461 w 1602889"/>
                <a:gd name="connsiteY4" fmla="*/ 591671 h 903643"/>
                <a:gd name="connsiteX5" fmla="*/ 1581374 w 1602889"/>
                <a:gd name="connsiteY5" fmla="*/ 322730 h 903643"/>
                <a:gd name="connsiteX6" fmla="*/ 1602889 w 1602889"/>
                <a:gd name="connsiteY6" fmla="*/ 10758 h 903643"/>
                <a:gd name="connsiteX7" fmla="*/ 0 w 1602889"/>
                <a:gd name="connsiteY7" fmla="*/ 0 h 903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02889" h="903643">
                  <a:moveTo>
                    <a:pt x="0" y="0"/>
                  </a:moveTo>
                  <a:lnTo>
                    <a:pt x="0" y="774551"/>
                  </a:lnTo>
                  <a:lnTo>
                    <a:pt x="150607" y="882127"/>
                  </a:lnTo>
                  <a:lnTo>
                    <a:pt x="903642" y="903643"/>
                  </a:lnTo>
                  <a:lnTo>
                    <a:pt x="1000461" y="591671"/>
                  </a:lnTo>
                  <a:lnTo>
                    <a:pt x="1581374" y="322730"/>
                  </a:lnTo>
                  <a:lnTo>
                    <a:pt x="1602889" y="10758"/>
                  </a:lnTo>
                  <a:lnTo>
                    <a:pt x="0" y="0"/>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9"/>
            <p:cNvSpPr/>
            <p:nvPr/>
          </p:nvSpPr>
          <p:spPr>
            <a:xfrm>
              <a:off x="1861073" y="2517289"/>
              <a:ext cx="957431" cy="1452283"/>
            </a:xfrm>
            <a:custGeom>
              <a:avLst/>
              <a:gdLst>
                <a:gd name="connsiteX0" fmla="*/ 946673 w 957431"/>
                <a:gd name="connsiteY0" fmla="*/ 1452283 h 1452283"/>
                <a:gd name="connsiteX1" fmla="*/ 333487 w 957431"/>
                <a:gd name="connsiteY1" fmla="*/ 1312433 h 1452283"/>
                <a:gd name="connsiteX2" fmla="*/ 419548 w 957431"/>
                <a:gd name="connsiteY2" fmla="*/ 839097 h 1452283"/>
                <a:gd name="connsiteX3" fmla="*/ 0 w 957431"/>
                <a:gd name="connsiteY3" fmla="*/ 570156 h 1452283"/>
                <a:gd name="connsiteX4" fmla="*/ 0 w 957431"/>
                <a:gd name="connsiteY4" fmla="*/ 473337 h 1452283"/>
                <a:gd name="connsiteX5" fmla="*/ 333487 w 957431"/>
                <a:gd name="connsiteY5" fmla="*/ 322730 h 1452283"/>
                <a:gd name="connsiteX6" fmla="*/ 355002 w 957431"/>
                <a:gd name="connsiteY6" fmla="*/ 0 h 1452283"/>
                <a:gd name="connsiteX7" fmla="*/ 957431 w 957431"/>
                <a:gd name="connsiteY7" fmla="*/ 0 h 1452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7431" h="1452283">
                  <a:moveTo>
                    <a:pt x="946673" y="1452283"/>
                  </a:moveTo>
                  <a:lnTo>
                    <a:pt x="333487" y="1312433"/>
                  </a:lnTo>
                  <a:lnTo>
                    <a:pt x="419548" y="839097"/>
                  </a:lnTo>
                  <a:lnTo>
                    <a:pt x="0" y="570156"/>
                  </a:lnTo>
                  <a:lnTo>
                    <a:pt x="0" y="473337"/>
                  </a:lnTo>
                  <a:lnTo>
                    <a:pt x="333487" y="322730"/>
                  </a:lnTo>
                  <a:lnTo>
                    <a:pt x="355002" y="0"/>
                  </a:lnTo>
                  <a:lnTo>
                    <a:pt x="957431" y="0"/>
                  </a:lnTo>
                </a:path>
              </a:pathLst>
            </a:custGeom>
            <a:solidFill>
              <a:schemeClr val="tx1">
                <a:lumMod val="50000"/>
                <a:lumOff val="50000"/>
              </a:schemeClr>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Freeform 20"/>
            <p:cNvSpPr/>
            <p:nvPr/>
          </p:nvSpPr>
          <p:spPr>
            <a:xfrm>
              <a:off x="685800" y="3001384"/>
              <a:ext cx="1928308" cy="1646816"/>
            </a:xfrm>
            <a:custGeom>
              <a:avLst/>
              <a:gdLst>
                <a:gd name="connsiteX0" fmla="*/ 86061 w 1549101"/>
                <a:gd name="connsiteY0" fmla="*/ 408790 h 1452282"/>
                <a:gd name="connsiteX1" fmla="*/ 0 w 1549101"/>
                <a:gd name="connsiteY1" fmla="*/ 1172583 h 1452282"/>
                <a:gd name="connsiteX2" fmla="*/ 828339 w 1549101"/>
                <a:gd name="connsiteY2" fmla="*/ 1183341 h 1452282"/>
                <a:gd name="connsiteX3" fmla="*/ 839097 w 1549101"/>
                <a:gd name="connsiteY3" fmla="*/ 1452282 h 1452282"/>
                <a:gd name="connsiteX4" fmla="*/ 1549101 w 1549101"/>
                <a:gd name="connsiteY4" fmla="*/ 935915 h 1452282"/>
                <a:gd name="connsiteX5" fmla="*/ 1140311 w 1549101"/>
                <a:gd name="connsiteY5" fmla="*/ 828338 h 1452282"/>
                <a:gd name="connsiteX6" fmla="*/ 1215614 w 1549101"/>
                <a:gd name="connsiteY6" fmla="*/ 355002 h 1452282"/>
                <a:gd name="connsiteX7" fmla="*/ 806824 w 1549101"/>
                <a:gd name="connsiteY7" fmla="*/ 96818 h 1452282"/>
                <a:gd name="connsiteX8" fmla="*/ 785308 w 1549101"/>
                <a:gd name="connsiteY8" fmla="*/ 0 h 1452282"/>
                <a:gd name="connsiteX9" fmla="*/ 548640 w 1549101"/>
                <a:gd name="connsiteY9" fmla="*/ 118334 h 1452282"/>
                <a:gd name="connsiteX10" fmla="*/ 441064 w 1549101"/>
                <a:gd name="connsiteY10" fmla="*/ 419548 h 1452282"/>
                <a:gd name="connsiteX11" fmla="*/ 86061 w 1549101"/>
                <a:gd name="connsiteY11" fmla="*/ 408790 h 1452282"/>
                <a:gd name="connsiteX0" fmla="*/ 86061 w 1549101"/>
                <a:gd name="connsiteY0" fmla="*/ 408790 h 1646816"/>
                <a:gd name="connsiteX1" fmla="*/ 0 w 1549101"/>
                <a:gd name="connsiteY1" fmla="*/ 1172583 h 1646816"/>
                <a:gd name="connsiteX2" fmla="*/ 828339 w 1549101"/>
                <a:gd name="connsiteY2" fmla="*/ 1183341 h 1646816"/>
                <a:gd name="connsiteX3" fmla="*/ 1144793 w 1549101"/>
                <a:gd name="connsiteY3" fmla="*/ 1646816 h 1646816"/>
                <a:gd name="connsiteX4" fmla="*/ 1549101 w 1549101"/>
                <a:gd name="connsiteY4" fmla="*/ 935915 h 1646816"/>
                <a:gd name="connsiteX5" fmla="*/ 1140311 w 1549101"/>
                <a:gd name="connsiteY5" fmla="*/ 828338 h 1646816"/>
                <a:gd name="connsiteX6" fmla="*/ 1215614 w 1549101"/>
                <a:gd name="connsiteY6" fmla="*/ 355002 h 1646816"/>
                <a:gd name="connsiteX7" fmla="*/ 806824 w 1549101"/>
                <a:gd name="connsiteY7" fmla="*/ 96818 h 1646816"/>
                <a:gd name="connsiteX8" fmla="*/ 785308 w 1549101"/>
                <a:gd name="connsiteY8" fmla="*/ 0 h 1646816"/>
                <a:gd name="connsiteX9" fmla="*/ 548640 w 1549101"/>
                <a:gd name="connsiteY9" fmla="*/ 118334 h 1646816"/>
                <a:gd name="connsiteX10" fmla="*/ 441064 w 1549101"/>
                <a:gd name="connsiteY10" fmla="*/ 419548 h 1646816"/>
                <a:gd name="connsiteX11" fmla="*/ 86061 w 1549101"/>
                <a:gd name="connsiteY11" fmla="*/ 408790 h 1646816"/>
                <a:gd name="connsiteX0" fmla="*/ 86061 w 1549101"/>
                <a:gd name="connsiteY0" fmla="*/ 408790 h 1646816"/>
                <a:gd name="connsiteX1" fmla="*/ 0 w 1549101"/>
                <a:gd name="connsiteY1" fmla="*/ 1172583 h 1646816"/>
                <a:gd name="connsiteX2" fmla="*/ 611393 w 1549101"/>
                <a:gd name="connsiteY2" fmla="*/ 1265816 h 1646816"/>
                <a:gd name="connsiteX3" fmla="*/ 1144793 w 1549101"/>
                <a:gd name="connsiteY3" fmla="*/ 1646816 h 1646816"/>
                <a:gd name="connsiteX4" fmla="*/ 1549101 w 1549101"/>
                <a:gd name="connsiteY4" fmla="*/ 935915 h 1646816"/>
                <a:gd name="connsiteX5" fmla="*/ 1140311 w 1549101"/>
                <a:gd name="connsiteY5" fmla="*/ 828338 h 1646816"/>
                <a:gd name="connsiteX6" fmla="*/ 1215614 w 1549101"/>
                <a:gd name="connsiteY6" fmla="*/ 355002 h 1646816"/>
                <a:gd name="connsiteX7" fmla="*/ 806824 w 1549101"/>
                <a:gd name="connsiteY7" fmla="*/ 96818 h 1646816"/>
                <a:gd name="connsiteX8" fmla="*/ 785308 w 1549101"/>
                <a:gd name="connsiteY8" fmla="*/ 0 h 1646816"/>
                <a:gd name="connsiteX9" fmla="*/ 548640 w 1549101"/>
                <a:gd name="connsiteY9" fmla="*/ 118334 h 1646816"/>
                <a:gd name="connsiteX10" fmla="*/ 441064 w 1549101"/>
                <a:gd name="connsiteY10" fmla="*/ 419548 h 1646816"/>
                <a:gd name="connsiteX11" fmla="*/ 86061 w 1549101"/>
                <a:gd name="connsiteY11" fmla="*/ 408790 h 1646816"/>
                <a:gd name="connsiteX0" fmla="*/ 465268 w 1928308"/>
                <a:gd name="connsiteY0" fmla="*/ 408790 h 1646816"/>
                <a:gd name="connsiteX1" fmla="*/ 0 w 1928308"/>
                <a:gd name="connsiteY1" fmla="*/ 1342016 h 1646816"/>
                <a:gd name="connsiteX2" fmla="*/ 990600 w 1928308"/>
                <a:gd name="connsiteY2" fmla="*/ 1265816 h 1646816"/>
                <a:gd name="connsiteX3" fmla="*/ 1524000 w 1928308"/>
                <a:gd name="connsiteY3" fmla="*/ 1646816 h 1646816"/>
                <a:gd name="connsiteX4" fmla="*/ 1928308 w 1928308"/>
                <a:gd name="connsiteY4" fmla="*/ 935915 h 1646816"/>
                <a:gd name="connsiteX5" fmla="*/ 1519518 w 1928308"/>
                <a:gd name="connsiteY5" fmla="*/ 828338 h 1646816"/>
                <a:gd name="connsiteX6" fmla="*/ 1594821 w 1928308"/>
                <a:gd name="connsiteY6" fmla="*/ 355002 h 1646816"/>
                <a:gd name="connsiteX7" fmla="*/ 1186031 w 1928308"/>
                <a:gd name="connsiteY7" fmla="*/ 96818 h 1646816"/>
                <a:gd name="connsiteX8" fmla="*/ 1164515 w 1928308"/>
                <a:gd name="connsiteY8" fmla="*/ 0 h 1646816"/>
                <a:gd name="connsiteX9" fmla="*/ 927847 w 1928308"/>
                <a:gd name="connsiteY9" fmla="*/ 118334 h 1646816"/>
                <a:gd name="connsiteX10" fmla="*/ 820271 w 1928308"/>
                <a:gd name="connsiteY10" fmla="*/ 419548 h 1646816"/>
                <a:gd name="connsiteX11" fmla="*/ 465268 w 1928308"/>
                <a:gd name="connsiteY11" fmla="*/ 408790 h 1646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28308" h="1646816">
                  <a:moveTo>
                    <a:pt x="465268" y="408790"/>
                  </a:moveTo>
                  <a:lnTo>
                    <a:pt x="0" y="1342016"/>
                  </a:lnTo>
                  <a:lnTo>
                    <a:pt x="990600" y="1265816"/>
                  </a:lnTo>
                  <a:lnTo>
                    <a:pt x="1524000" y="1646816"/>
                  </a:lnTo>
                  <a:lnTo>
                    <a:pt x="1928308" y="935915"/>
                  </a:lnTo>
                  <a:lnTo>
                    <a:pt x="1519518" y="828338"/>
                  </a:lnTo>
                  <a:lnTo>
                    <a:pt x="1594821" y="355002"/>
                  </a:lnTo>
                  <a:lnTo>
                    <a:pt x="1186031" y="96818"/>
                  </a:lnTo>
                  <a:lnTo>
                    <a:pt x="1164515" y="0"/>
                  </a:lnTo>
                  <a:lnTo>
                    <a:pt x="927847" y="118334"/>
                  </a:lnTo>
                  <a:lnTo>
                    <a:pt x="820271" y="419548"/>
                  </a:lnTo>
                  <a:lnTo>
                    <a:pt x="465268" y="408790"/>
                  </a:lnTo>
                  <a:close/>
                </a:path>
              </a:pathLst>
            </a:cu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sp>
        <p:nvSpPr>
          <p:cNvPr id="22" name="Freeform 21"/>
          <p:cNvSpPr/>
          <p:nvPr/>
        </p:nvSpPr>
        <p:spPr>
          <a:xfrm>
            <a:off x="5867400" y="2133600"/>
            <a:ext cx="1602889" cy="903643"/>
          </a:xfrm>
          <a:custGeom>
            <a:avLst/>
            <a:gdLst>
              <a:gd name="connsiteX0" fmla="*/ 0 w 1602889"/>
              <a:gd name="connsiteY0" fmla="*/ 0 h 903643"/>
              <a:gd name="connsiteX1" fmla="*/ 0 w 1602889"/>
              <a:gd name="connsiteY1" fmla="*/ 774551 h 903643"/>
              <a:gd name="connsiteX2" fmla="*/ 150607 w 1602889"/>
              <a:gd name="connsiteY2" fmla="*/ 882127 h 903643"/>
              <a:gd name="connsiteX3" fmla="*/ 903642 w 1602889"/>
              <a:gd name="connsiteY3" fmla="*/ 903643 h 903643"/>
              <a:gd name="connsiteX4" fmla="*/ 1000461 w 1602889"/>
              <a:gd name="connsiteY4" fmla="*/ 591671 h 903643"/>
              <a:gd name="connsiteX5" fmla="*/ 1581374 w 1602889"/>
              <a:gd name="connsiteY5" fmla="*/ 322730 h 903643"/>
              <a:gd name="connsiteX6" fmla="*/ 1602889 w 1602889"/>
              <a:gd name="connsiteY6" fmla="*/ 10758 h 903643"/>
              <a:gd name="connsiteX7" fmla="*/ 0 w 1602889"/>
              <a:gd name="connsiteY7" fmla="*/ 0 h 903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02889" h="903643">
                <a:moveTo>
                  <a:pt x="0" y="0"/>
                </a:moveTo>
                <a:lnTo>
                  <a:pt x="0" y="774551"/>
                </a:lnTo>
                <a:lnTo>
                  <a:pt x="150607" y="882127"/>
                </a:lnTo>
                <a:lnTo>
                  <a:pt x="903642" y="903643"/>
                </a:lnTo>
                <a:lnTo>
                  <a:pt x="1000461" y="591671"/>
                </a:lnTo>
                <a:lnTo>
                  <a:pt x="1581374" y="322730"/>
                </a:lnTo>
                <a:lnTo>
                  <a:pt x="1602889" y="10758"/>
                </a:lnTo>
                <a:lnTo>
                  <a:pt x="0" y="0"/>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p:nvPr/>
        </p:nvSpPr>
        <p:spPr>
          <a:xfrm>
            <a:off x="7115287" y="2133600"/>
            <a:ext cx="957431" cy="1452283"/>
          </a:xfrm>
          <a:custGeom>
            <a:avLst/>
            <a:gdLst>
              <a:gd name="connsiteX0" fmla="*/ 946673 w 957431"/>
              <a:gd name="connsiteY0" fmla="*/ 1452283 h 1452283"/>
              <a:gd name="connsiteX1" fmla="*/ 333487 w 957431"/>
              <a:gd name="connsiteY1" fmla="*/ 1312433 h 1452283"/>
              <a:gd name="connsiteX2" fmla="*/ 419548 w 957431"/>
              <a:gd name="connsiteY2" fmla="*/ 839097 h 1452283"/>
              <a:gd name="connsiteX3" fmla="*/ 0 w 957431"/>
              <a:gd name="connsiteY3" fmla="*/ 570156 h 1452283"/>
              <a:gd name="connsiteX4" fmla="*/ 0 w 957431"/>
              <a:gd name="connsiteY4" fmla="*/ 473337 h 1452283"/>
              <a:gd name="connsiteX5" fmla="*/ 333487 w 957431"/>
              <a:gd name="connsiteY5" fmla="*/ 322730 h 1452283"/>
              <a:gd name="connsiteX6" fmla="*/ 355002 w 957431"/>
              <a:gd name="connsiteY6" fmla="*/ 0 h 1452283"/>
              <a:gd name="connsiteX7" fmla="*/ 957431 w 957431"/>
              <a:gd name="connsiteY7" fmla="*/ 0 h 1452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7431" h="1452283">
                <a:moveTo>
                  <a:pt x="946673" y="1452283"/>
                </a:moveTo>
                <a:lnTo>
                  <a:pt x="333487" y="1312433"/>
                </a:lnTo>
                <a:lnTo>
                  <a:pt x="419548" y="839097"/>
                </a:lnTo>
                <a:lnTo>
                  <a:pt x="0" y="570156"/>
                </a:lnTo>
                <a:lnTo>
                  <a:pt x="0" y="473337"/>
                </a:lnTo>
                <a:lnTo>
                  <a:pt x="333487" y="322730"/>
                </a:lnTo>
                <a:lnTo>
                  <a:pt x="355002" y="0"/>
                </a:lnTo>
                <a:lnTo>
                  <a:pt x="957431" y="0"/>
                </a:lnTo>
              </a:path>
            </a:pathLst>
          </a:custGeom>
          <a:gradFill flip="none" rotWithShape="1">
            <a:gsLst>
              <a:gs pos="0">
                <a:schemeClr val="tx1">
                  <a:tint val="66000"/>
                  <a:satMod val="160000"/>
                </a:schemeClr>
              </a:gs>
              <a:gs pos="50000">
                <a:schemeClr val="tx1">
                  <a:tint val="44500"/>
                  <a:satMod val="160000"/>
                </a:schemeClr>
              </a:gs>
              <a:gs pos="100000">
                <a:schemeClr val="tx1"/>
              </a:gs>
            </a:gsLst>
            <a:path path="circle">
              <a:fillToRect t="100000" r="100000"/>
            </a:path>
            <a:tileRect l="-100000" b="-100000"/>
          </a:gra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Freeform 23"/>
          <p:cNvSpPr/>
          <p:nvPr/>
        </p:nvSpPr>
        <p:spPr>
          <a:xfrm>
            <a:off x="5940014" y="2617695"/>
            <a:ext cx="1928308" cy="1646816"/>
          </a:xfrm>
          <a:custGeom>
            <a:avLst/>
            <a:gdLst>
              <a:gd name="connsiteX0" fmla="*/ 86061 w 1549101"/>
              <a:gd name="connsiteY0" fmla="*/ 408790 h 1452282"/>
              <a:gd name="connsiteX1" fmla="*/ 0 w 1549101"/>
              <a:gd name="connsiteY1" fmla="*/ 1172583 h 1452282"/>
              <a:gd name="connsiteX2" fmla="*/ 828339 w 1549101"/>
              <a:gd name="connsiteY2" fmla="*/ 1183341 h 1452282"/>
              <a:gd name="connsiteX3" fmla="*/ 839097 w 1549101"/>
              <a:gd name="connsiteY3" fmla="*/ 1452282 h 1452282"/>
              <a:gd name="connsiteX4" fmla="*/ 1549101 w 1549101"/>
              <a:gd name="connsiteY4" fmla="*/ 935915 h 1452282"/>
              <a:gd name="connsiteX5" fmla="*/ 1140311 w 1549101"/>
              <a:gd name="connsiteY5" fmla="*/ 828338 h 1452282"/>
              <a:gd name="connsiteX6" fmla="*/ 1215614 w 1549101"/>
              <a:gd name="connsiteY6" fmla="*/ 355002 h 1452282"/>
              <a:gd name="connsiteX7" fmla="*/ 806824 w 1549101"/>
              <a:gd name="connsiteY7" fmla="*/ 96818 h 1452282"/>
              <a:gd name="connsiteX8" fmla="*/ 785308 w 1549101"/>
              <a:gd name="connsiteY8" fmla="*/ 0 h 1452282"/>
              <a:gd name="connsiteX9" fmla="*/ 548640 w 1549101"/>
              <a:gd name="connsiteY9" fmla="*/ 118334 h 1452282"/>
              <a:gd name="connsiteX10" fmla="*/ 441064 w 1549101"/>
              <a:gd name="connsiteY10" fmla="*/ 419548 h 1452282"/>
              <a:gd name="connsiteX11" fmla="*/ 86061 w 1549101"/>
              <a:gd name="connsiteY11" fmla="*/ 408790 h 1452282"/>
              <a:gd name="connsiteX0" fmla="*/ 86061 w 1549101"/>
              <a:gd name="connsiteY0" fmla="*/ 408790 h 1646816"/>
              <a:gd name="connsiteX1" fmla="*/ 0 w 1549101"/>
              <a:gd name="connsiteY1" fmla="*/ 1172583 h 1646816"/>
              <a:gd name="connsiteX2" fmla="*/ 828339 w 1549101"/>
              <a:gd name="connsiteY2" fmla="*/ 1183341 h 1646816"/>
              <a:gd name="connsiteX3" fmla="*/ 1144793 w 1549101"/>
              <a:gd name="connsiteY3" fmla="*/ 1646816 h 1646816"/>
              <a:gd name="connsiteX4" fmla="*/ 1549101 w 1549101"/>
              <a:gd name="connsiteY4" fmla="*/ 935915 h 1646816"/>
              <a:gd name="connsiteX5" fmla="*/ 1140311 w 1549101"/>
              <a:gd name="connsiteY5" fmla="*/ 828338 h 1646816"/>
              <a:gd name="connsiteX6" fmla="*/ 1215614 w 1549101"/>
              <a:gd name="connsiteY6" fmla="*/ 355002 h 1646816"/>
              <a:gd name="connsiteX7" fmla="*/ 806824 w 1549101"/>
              <a:gd name="connsiteY7" fmla="*/ 96818 h 1646816"/>
              <a:gd name="connsiteX8" fmla="*/ 785308 w 1549101"/>
              <a:gd name="connsiteY8" fmla="*/ 0 h 1646816"/>
              <a:gd name="connsiteX9" fmla="*/ 548640 w 1549101"/>
              <a:gd name="connsiteY9" fmla="*/ 118334 h 1646816"/>
              <a:gd name="connsiteX10" fmla="*/ 441064 w 1549101"/>
              <a:gd name="connsiteY10" fmla="*/ 419548 h 1646816"/>
              <a:gd name="connsiteX11" fmla="*/ 86061 w 1549101"/>
              <a:gd name="connsiteY11" fmla="*/ 408790 h 1646816"/>
              <a:gd name="connsiteX0" fmla="*/ 86061 w 1549101"/>
              <a:gd name="connsiteY0" fmla="*/ 408790 h 1646816"/>
              <a:gd name="connsiteX1" fmla="*/ 0 w 1549101"/>
              <a:gd name="connsiteY1" fmla="*/ 1172583 h 1646816"/>
              <a:gd name="connsiteX2" fmla="*/ 611393 w 1549101"/>
              <a:gd name="connsiteY2" fmla="*/ 1265816 h 1646816"/>
              <a:gd name="connsiteX3" fmla="*/ 1144793 w 1549101"/>
              <a:gd name="connsiteY3" fmla="*/ 1646816 h 1646816"/>
              <a:gd name="connsiteX4" fmla="*/ 1549101 w 1549101"/>
              <a:gd name="connsiteY4" fmla="*/ 935915 h 1646816"/>
              <a:gd name="connsiteX5" fmla="*/ 1140311 w 1549101"/>
              <a:gd name="connsiteY5" fmla="*/ 828338 h 1646816"/>
              <a:gd name="connsiteX6" fmla="*/ 1215614 w 1549101"/>
              <a:gd name="connsiteY6" fmla="*/ 355002 h 1646816"/>
              <a:gd name="connsiteX7" fmla="*/ 806824 w 1549101"/>
              <a:gd name="connsiteY7" fmla="*/ 96818 h 1646816"/>
              <a:gd name="connsiteX8" fmla="*/ 785308 w 1549101"/>
              <a:gd name="connsiteY8" fmla="*/ 0 h 1646816"/>
              <a:gd name="connsiteX9" fmla="*/ 548640 w 1549101"/>
              <a:gd name="connsiteY9" fmla="*/ 118334 h 1646816"/>
              <a:gd name="connsiteX10" fmla="*/ 441064 w 1549101"/>
              <a:gd name="connsiteY10" fmla="*/ 419548 h 1646816"/>
              <a:gd name="connsiteX11" fmla="*/ 86061 w 1549101"/>
              <a:gd name="connsiteY11" fmla="*/ 408790 h 1646816"/>
              <a:gd name="connsiteX0" fmla="*/ 465268 w 1928308"/>
              <a:gd name="connsiteY0" fmla="*/ 408790 h 1646816"/>
              <a:gd name="connsiteX1" fmla="*/ 0 w 1928308"/>
              <a:gd name="connsiteY1" fmla="*/ 1342016 h 1646816"/>
              <a:gd name="connsiteX2" fmla="*/ 990600 w 1928308"/>
              <a:gd name="connsiteY2" fmla="*/ 1265816 h 1646816"/>
              <a:gd name="connsiteX3" fmla="*/ 1524000 w 1928308"/>
              <a:gd name="connsiteY3" fmla="*/ 1646816 h 1646816"/>
              <a:gd name="connsiteX4" fmla="*/ 1928308 w 1928308"/>
              <a:gd name="connsiteY4" fmla="*/ 935915 h 1646816"/>
              <a:gd name="connsiteX5" fmla="*/ 1519518 w 1928308"/>
              <a:gd name="connsiteY5" fmla="*/ 828338 h 1646816"/>
              <a:gd name="connsiteX6" fmla="*/ 1594821 w 1928308"/>
              <a:gd name="connsiteY6" fmla="*/ 355002 h 1646816"/>
              <a:gd name="connsiteX7" fmla="*/ 1186031 w 1928308"/>
              <a:gd name="connsiteY7" fmla="*/ 96818 h 1646816"/>
              <a:gd name="connsiteX8" fmla="*/ 1164515 w 1928308"/>
              <a:gd name="connsiteY8" fmla="*/ 0 h 1646816"/>
              <a:gd name="connsiteX9" fmla="*/ 927847 w 1928308"/>
              <a:gd name="connsiteY9" fmla="*/ 118334 h 1646816"/>
              <a:gd name="connsiteX10" fmla="*/ 820271 w 1928308"/>
              <a:gd name="connsiteY10" fmla="*/ 419548 h 1646816"/>
              <a:gd name="connsiteX11" fmla="*/ 465268 w 1928308"/>
              <a:gd name="connsiteY11" fmla="*/ 408790 h 1646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28308" h="1646816">
                <a:moveTo>
                  <a:pt x="465268" y="408790"/>
                </a:moveTo>
                <a:lnTo>
                  <a:pt x="0" y="1342016"/>
                </a:lnTo>
                <a:lnTo>
                  <a:pt x="990600" y="1265816"/>
                </a:lnTo>
                <a:lnTo>
                  <a:pt x="1524000" y="1646816"/>
                </a:lnTo>
                <a:lnTo>
                  <a:pt x="1928308" y="935915"/>
                </a:lnTo>
                <a:lnTo>
                  <a:pt x="1519518" y="828338"/>
                </a:lnTo>
                <a:lnTo>
                  <a:pt x="1594821" y="355002"/>
                </a:lnTo>
                <a:lnTo>
                  <a:pt x="1186031" y="96818"/>
                </a:lnTo>
                <a:lnTo>
                  <a:pt x="1164515" y="0"/>
                </a:lnTo>
                <a:lnTo>
                  <a:pt x="927847" y="118334"/>
                </a:lnTo>
                <a:lnTo>
                  <a:pt x="820271" y="419548"/>
                </a:lnTo>
                <a:lnTo>
                  <a:pt x="465268" y="408790"/>
                </a:lnTo>
                <a:close/>
              </a:path>
            </a:pathLst>
          </a:custGeom>
          <a:gradFill flip="none" rotWithShape="1">
            <a:gsLst>
              <a:gs pos="37000">
                <a:srgbClr val="CBCBCB">
                  <a:alpha val="71000"/>
                </a:srgbClr>
              </a:gs>
              <a:gs pos="13000">
                <a:srgbClr val="5F5F5F"/>
              </a:gs>
              <a:gs pos="21001">
                <a:srgbClr val="5F5F5F"/>
              </a:gs>
              <a:gs pos="50000">
                <a:schemeClr val="tx1">
                  <a:lumMod val="50000"/>
                  <a:lumOff val="50000"/>
                </a:schemeClr>
              </a:gs>
              <a:gs pos="67000">
                <a:srgbClr val="B2B2B2"/>
              </a:gs>
              <a:gs pos="69000">
                <a:srgbClr val="292929"/>
              </a:gs>
              <a:gs pos="82001">
                <a:srgbClr val="777777"/>
              </a:gs>
              <a:gs pos="100000">
                <a:srgbClr val="EAEAEA"/>
              </a:gs>
            </a:gsLst>
            <a:path path="circle">
              <a:fillToRect l="100000" b="100000"/>
            </a:path>
            <a:tileRect t="-100000" r="-100000"/>
          </a:gra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5" name="Rectangle 24"/>
          <p:cNvSpPr/>
          <p:nvPr/>
        </p:nvSpPr>
        <p:spPr>
          <a:xfrm>
            <a:off x="5867400" y="2133600"/>
            <a:ext cx="2209800" cy="2133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p:cNvSpPr/>
          <p:nvPr/>
        </p:nvSpPr>
        <p:spPr>
          <a:xfrm>
            <a:off x="3581400" y="4574689"/>
            <a:ext cx="1602889" cy="903643"/>
          </a:xfrm>
          <a:custGeom>
            <a:avLst/>
            <a:gdLst>
              <a:gd name="connsiteX0" fmla="*/ 0 w 1602889"/>
              <a:gd name="connsiteY0" fmla="*/ 0 h 903643"/>
              <a:gd name="connsiteX1" fmla="*/ 0 w 1602889"/>
              <a:gd name="connsiteY1" fmla="*/ 774551 h 903643"/>
              <a:gd name="connsiteX2" fmla="*/ 150607 w 1602889"/>
              <a:gd name="connsiteY2" fmla="*/ 882127 h 903643"/>
              <a:gd name="connsiteX3" fmla="*/ 903642 w 1602889"/>
              <a:gd name="connsiteY3" fmla="*/ 903643 h 903643"/>
              <a:gd name="connsiteX4" fmla="*/ 1000461 w 1602889"/>
              <a:gd name="connsiteY4" fmla="*/ 591671 h 903643"/>
              <a:gd name="connsiteX5" fmla="*/ 1581374 w 1602889"/>
              <a:gd name="connsiteY5" fmla="*/ 322730 h 903643"/>
              <a:gd name="connsiteX6" fmla="*/ 1602889 w 1602889"/>
              <a:gd name="connsiteY6" fmla="*/ 10758 h 903643"/>
              <a:gd name="connsiteX7" fmla="*/ 0 w 1602889"/>
              <a:gd name="connsiteY7" fmla="*/ 0 h 903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02889" h="903643">
                <a:moveTo>
                  <a:pt x="0" y="0"/>
                </a:moveTo>
                <a:lnTo>
                  <a:pt x="0" y="774551"/>
                </a:lnTo>
                <a:lnTo>
                  <a:pt x="150607" y="882127"/>
                </a:lnTo>
                <a:lnTo>
                  <a:pt x="903642" y="903643"/>
                </a:lnTo>
                <a:lnTo>
                  <a:pt x="1000461" y="591671"/>
                </a:lnTo>
                <a:lnTo>
                  <a:pt x="1581374" y="322730"/>
                </a:lnTo>
                <a:lnTo>
                  <a:pt x="1602889" y="10758"/>
                </a:lnTo>
                <a:lnTo>
                  <a:pt x="0" y="0"/>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p:cNvSpPr/>
          <p:nvPr/>
        </p:nvSpPr>
        <p:spPr>
          <a:xfrm>
            <a:off x="4829287" y="4574689"/>
            <a:ext cx="957431" cy="1452283"/>
          </a:xfrm>
          <a:custGeom>
            <a:avLst/>
            <a:gdLst>
              <a:gd name="connsiteX0" fmla="*/ 946673 w 957431"/>
              <a:gd name="connsiteY0" fmla="*/ 1452283 h 1452283"/>
              <a:gd name="connsiteX1" fmla="*/ 333487 w 957431"/>
              <a:gd name="connsiteY1" fmla="*/ 1312433 h 1452283"/>
              <a:gd name="connsiteX2" fmla="*/ 419548 w 957431"/>
              <a:gd name="connsiteY2" fmla="*/ 839097 h 1452283"/>
              <a:gd name="connsiteX3" fmla="*/ 0 w 957431"/>
              <a:gd name="connsiteY3" fmla="*/ 570156 h 1452283"/>
              <a:gd name="connsiteX4" fmla="*/ 0 w 957431"/>
              <a:gd name="connsiteY4" fmla="*/ 473337 h 1452283"/>
              <a:gd name="connsiteX5" fmla="*/ 333487 w 957431"/>
              <a:gd name="connsiteY5" fmla="*/ 322730 h 1452283"/>
              <a:gd name="connsiteX6" fmla="*/ 355002 w 957431"/>
              <a:gd name="connsiteY6" fmla="*/ 0 h 1452283"/>
              <a:gd name="connsiteX7" fmla="*/ 957431 w 957431"/>
              <a:gd name="connsiteY7" fmla="*/ 0 h 1452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7431" h="1452283">
                <a:moveTo>
                  <a:pt x="946673" y="1452283"/>
                </a:moveTo>
                <a:lnTo>
                  <a:pt x="333487" y="1312433"/>
                </a:lnTo>
                <a:lnTo>
                  <a:pt x="419548" y="839097"/>
                </a:lnTo>
                <a:lnTo>
                  <a:pt x="0" y="570156"/>
                </a:lnTo>
                <a:lnTo>
                  <a:pt x="0" y="473337"/>
                </a:lnTo>
                <a:lnTo>
                  <a:pt x="333487" y="322730"/>
                </a:lnTo>
                <a:lnTo>
                  <a:pt x="355002" y="0"/>
                </a:lnTo>
                <a:lnTo>
                  <a:pt x="957431" y="0"/>
                </a:lnTo>
              </a:path>
            </a:pathLst>
          </a:custGeom>
          <a:gradFill flip="none" rotWithShape="1">
            <a:gsLst>
              <a:gs pos="0">
                <a:schemeClr val="tx1">
                  <a:tint val="66000"/>
                  <a:satMod val="160000"/>
                </a:schemeClr>
              </a:gs>
              <a:gs pos="50000">
                <a:schemeClr val="tx1">
                  <a:tint val="44500"/>
                  <a:satMod val="160000"/>
                </a:schemeClr>
              </a:gs>
              <a:gs pos="100000">
                <a:schemeClr val="tx1">
                  <a:lumMod val="50000"/>
                  <a:lumOff val="50000"/>
                </a:schemeClr>
              </a:gs>
            </a:gsLst>
            <a:path path="circle">
              <a:fillToRect t="100000" r="100000"/>
            </a:path>
            <a:tileRect l="-100000" b="-100000"/>
          </a:gra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Freeform 30"/>
          <p:cNvSpPr/>
          <p:nvPr/>
        </p:nvSpPr>
        <p:spPr>
          <a:xfrm>
            <a:off x="3654014" y="5058784"/>
            <a:ext cx="1928308" cy="1646816"/>
          </a:xfrm>
          <a:custGeom>
            <a:avLst/>
            <a:gdLst>
              <a:gd name="connsiteX0" fmla="*/ 86061 w 1549101"/>
              <a:gd name="connsiteY0" fmla="*/ 408790 h 1452282"/>
              <a:gd name="connsiteX1" fmla="*/ 0 w 1549101"/>
              <a:gd name="connsiteY1" fmla="*/ 1172583 h 1452282"/>
              <a:gd name="connsiteX2" fmla="*/ 828339 w 1549101"/>
              <a:gd name="connsiteY2" fmla="*/ 1183341 h 1452282"/>
              <a:gd name="connsiteX3" fmla="*/ 839097 w 1549101"/>
              <a:gd name="connsiteY3" fmla="*/ 1452282 h 1452282"/>
              <a:gd name="connsiteX4" fmla="*/ 1549101 w 1549101"/>
              <a:gd name="connsiteY4" fmla="*/ 935915 h 1452282"/>
              <a:gd name="connsiteX5" fmla="*/ 1140311 w 1549101"/>
              <a:gd name="connsiteY5" fmla="*/ 828338 h 1452282"/>
              <a:gd name="connsiteX6" fmla="*/ 1215614 w 1549101"/>
              <a:gd name="connsiteY6" fmla="*/ 355002 h 1452282"/>
              <a:gd name="connsiteX7" fmla="*/ 806824 w 1549101"/>
              <a:gd name="connsiteY7" fmla="*/ 96818 h 1452282"/>
              <a:gd name="connsiteX8" fmla="*/ 785308 w 1549101"/>
              <a:gd name="connsiteY8" fmla="*/ 0 h 1452282"/>
              <a:gd name="connsiteX9" fmla="*/ 548640 w 1549101"/>
              <a:gd name="connsiteY9" fmla="*/ 118334 h 1452282"/>
              <a:gd name="connsiteX10" fmla="*/ 441064 w 1549101"/>
              <a:gd name="connsiteY10" fmla="*/ 419548 h 1452282"/>
              <a:gd name="connsiteX11" fmla="*/ 86061 w 1549101"/>
              <a:gd name="connsiteY11" fmla="*/ 408790 h 1452282"/>
              <a:gd name="connsiteX0" fmla="*/ 86061 w 1549101"/>
              <a:gd name="connsiteY0" fmla="*/ 408790 h 1646816"/>
              <a:gd name="connsiteX1" fmla="*/ 0 w 1549101"/>
              <a:gd name="connsiteY1" fmla="*/ 1172583 h 1646816"/>
              <a:gd name="connsiteX2" fmla="*/ 828339 w 1549101"/>
              <a:gd name="connsiteY2" fmla="*/ 1183341 h 1646816"/>
              <a:gd name="connsiteX3" fmla="*/ 1144793 w 1549101"/>
              <a:gd name="connsiteY3" fmla="*/ 1646816 h 1646816"/>
              <a:gd name="connsiteX4" fmla="*/ 1549101 w 1549101"/>
              <a:gd name="connsiteY4" fmla="*/ 935915 h 1646816"/>
              <a:gd name="connsiteX5" fmla="*/ 1140311 w 1549101"/>
              <a:gd name="connsiteY5" fmla="*/ 828338 h 1646816"/>
              <a:gd name="connsiteX6" fmla="*/ 1215614 w 1549101"/>
              <a:gd name="connsiteY6" fmla="*/ 355002 h 1646816"/>
              <a:gd name="connsiteX7" fmla="*/ 806824 w 1549101"/>
              <a:gd name="connsiteY7" fmla="*/ 96818 h 1646816"/>
              <a:gd name="connsiteX8" fmla="*/ 785308 w 1549101"/>
              <a:gd name="connsiteY8" fmla="*/ 0 h 1646816"/>
              <a:gd name="connsiteX9" fmla="*/ 548640 w 1549101"/>
              <a:gd name="connsiteY9" fmla="*/ 118334 h 1646816"/>
              <a:gd name="connsiteX10" fmla="*/ 441064 w 1549101"/>
              <a:gd name="connsiteY10" fmla="*/ 419548 h 1646816"/>
              <a:gd name="connsiteX11" fmla="*/ 86061 w 1549101"/>
              <a:gd name="connsiteY11" fmla="*/ 408790 h 1646816"/>
              <a:gd name="connsiteX0" fmla="*/ 86061 w 1549101"/>
              <a:gd name="connsiteY0" fmla="*/ 408790 h 1646816"/>
              <a:gd name="connsiteX1" fmla="*/ 0 w 1549101"/>
              <a:gd name="connsiteY1" fmla="*/ 1172583 h 1646816"/>
              <a:gd name="connsiteX2" fmla="*/ 611393 w 1549101"/>
              <a:gd name="connsiteY2" fmla="*/ 1265816 h 1646816"/>
              <a:gd name="connsiteX3" fmla="*/ 1144793 w 1549101"/>
              <a:gd name="connsiteY3" fmla="*/ 1646816 h 1646816"/>
              <a:gd name="connsiteX4" fmla="*/ 1549101 w 1549101"/>
              <a:gd name="connsiteY4" fmla="*/ 935915 h 1646816"/>
              <a:gd name="connsiteX5" fmla="*/ 1140311 w 1549101"/>
              <a:gd name="connsiteY5" fmla="*/ 828338 h 1646816"/>
              <a:gd name="connsiteX6" fmla="*/ 1215614 w 1549101"/>
              <a:gd name="connsiteY6" fmla="*/ 355002 h 1646816"/>
              <a:gd name="connsiteX7" fmla="*/ 806824 w 1549101"/>
              <a:gd name="connsiteY7" fmla="*/ 96818 h 1646816"/>
              <a:gd name="connsiteX8" fmla="*/ 785308 w 1549101"/>
              <a:gd name="connsiteY8" fmla="*/ 0 h 1646816"/>
              <a:gd name="connsiteX9" fmla="*/ 548640 w 1549101"/>
              <a:gd name="connsiteY9" fmla="*/ 118334 h 1646816"/>
              <a:gd name="connsiteX10" fmla="*/ 441064 w 1549101"/>
              <a:gd name="connsiteY10" fmla="*/ 419548 h 1646816"/>
              <a:gd name="connsiteX11" fmla="*/ 86061 w 1549101"/>
              <a:gd name="connsiteY11" fmla="*/ 408790 h 1646816"/>
              <a:gd name="connsiteX0" fmla="*/ 465268 w 1928308"/>
              <a:gd name="connsiteY0" fmla="*/ 408790 h 1646816"/>
              <a:gd name="connsiteX1" fmla="*/ 0 w 1928308"/>
              <a:gd name="connsiteY1" fmla="*/ 1342016 h 1646816"/>
              <a:gd name="connsiteX2" fmla="*/ 990600 w 1928308"/>
              <a:gd name="connsiteY2" fmla="*/ 1265816 h 1646816"/>
              <a:gd name="connsiteX3" fmla="*/ 1524000 w 1928308"/>
              <a:gd name="connsiteY3" fmla="*/ 1646816 h 1646816"/>
              <a:gd name="connsiteX4" fmla="*/ 1928308 w 1928308"/>
              <a:gd name="connsiteY4" fmla="*/ 935915 h 1646816"/>
              <a:gd name="connsiteX5" fmla="*/ 1519518 w 1928308"/>
              <a:gd name="connsiteY5" fmla="*/ 828338 h 1646816"/>
              <a:gd name="connsiteX6" fmla="*/ 1594821 w 1928308"/>
              <a:gd name="connsiteY6" fmla="*/ 355002 h 1646816"/>
              <a:gd name="connsiteX7" fmla="*/ 1186031 w 1928308"/>
              <a:gd name="connsiteY7" fmla="*/ 96818 h 1646816"/>
              <a:gd name="connsiteX8" fmla="*/ 1164515 w 1928308"/>
              <a:gd name="connsiteY8" fmla="*/ 0 h 1646816"/>
              <a:gd name="connsiteX9" fmla="*/ 927847 w 1928308"/>
              <a:gd name="connsiteY9" fmla="*/ 118334 h 1646816"/>
              <a:gd name="connsiteX10" fmla="*/ 820271 w 1928308"/>
              <a:gd name="connsiteY10" fmla="*/ 419548 h 1646816"/>
              <a:gd name="connsiteX11" fmla="*/ 465268 w 1928308"/>
              <a:gd name="connsiteY11" fmla="*/ 408790 h 1646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28308" h="1646816">
                <a:moveTo>
                  <a:pt x="465268" y="408790"/>
                </a:moveTo>
                <a:lnTo>
                  <a:pt x="0" y="1342016"/>
                </a:lnTo>
                <a:lnTo>
                  <a:pt x="990600" y="1265816"/>
                </a:lnTo>
                <a:lnTo>
                  <a:pt x="1524000" y="1646816"/>
                </a:lnTo>
                <a:lnTo>
                  <a:pt x="1928308" y="935915"/>
                </a:lnTo>
                <a:lnTo>
                  <a:pt x="1519518" y="828338"/>
                </a:lnTo>
                <a:lnTo>
                  <a:pt x="1594821" y="355002"/>
                </a:lnTo>
                <a:lnTo>
                  <a:pt x="1186031" y="96818"/>
                </a:lnTo>
                <a:lnTo>
                  <a:pt x="1164515" y="0"/>
                </a:lnTo>
                <a:lnTo>
                  <a:pt x="927847" y="118334"/>
                </a:lnTo>
                <a:lnTo>
                  <a:pt x="820271" y="419548"/>
                </a:lnTo>
                <a:lnTo>
                  <a:pt x="465268" y="408790"/>
                </a:lnTo>
                <a:close/>
              </a:path>
            </a:pathLst>
          </a:custGeom>
          <a:gradFill flip="none" rotWithShape="1">
            <a:gsLst>
              <a:gs pos="37000">
                <a:schemeClr val="tx1">
                  <a:lumMod val="85000"/>
                  <a:lumOff val="15000"/>
                </a:schemeClr>
              </a:gs>
              <a:gs pos="13000">
                <a:srgbClr val="5F5F5F"/>
              </a:gs>
              <a:gs pos="21001">
                <a:srgbClr val="5F5F5F"/>
              </a:gs>
              <a:gs pos="50000">
                <a:schemeClr val="tx1">
                  <a:lumMod val="50000"/>
                  <a:lumOff val="50000"/>
                </a:schemeClr>
              </a:gs>
              <a:gs pos="67000">
                <a:srgbClr val="B2B2B2"/>
              </a:gs>
              <a:gs pos="69000">
                <a:srgbClr val="292929"/>
              </a:gs>
              <a:gs pos="82001">
                <a:schemeClr val="tx1"/>
              </a:gs>
              <a:gs pos="100000">
                <a:srgbClr val="EAEAEA"/>
              </a:gs>
            </a:gsLst>
            <a:path path="circle">
              <a:fillToRect l="100000" b="100000"/>
            </a:path>
            <a:tileRect t="-100000" r="-100000"/>
          </a:gra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2" name="Rectangle 31"/>
          <p:cNvSpPr/>
          <p:nvPr/>
        </p:nvSpPr>
        <p:spPr>
          <a:xfrm>
            <a:off x="3581400" y="4572000"/>
            <a:ext cx="2209800" cy="2133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4" name="Shape 33"/>
          <p:cNvCxnSpPr>
            <a:stCxn id="10" idx="2"/>
            <a:endCxn id="32" idx="1"/>
          </p:cNvCxnSpPr>
          <p:nvPr/>
        </p:nvCxnSpPr>
        <p:spPr>
          <a:xfrm rot="16200000" flipH="1">
            <a:off x="2266950" y="4324350"/>
            <a:ext cx="1371600" cy="1257300"/>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Shape 35"/>
          <p:cNvCxnSpPr>
            <a:stCxn id="25" idx="2"/>
            <a:endCxn id="32" idx="3"/>
          </p:cNvCxnSpPr>
          <p:nvPr/>
        </p:nvCxnSpPr>
        <p:spPr>
          <a:xfrm rot="5400000">
            <a:off x="5695950" y="4362450"/>
            <a:ext cx="1371600" cy="1181100"/>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3810000" y="4114800"/>
            <a:ext cx="1752600" cy="369332"/>
          </a:xfrm>
          <a:prstGeom prst="rect">
            <a:avLst/>
          </a:prstGeom>
          <a:noFill/>
        </p:spPr>
        <p:txBody>
          <a:bodyPr wrap="square" rtlCol="0">
            <a:spAutoFit/>
          </a:bodyPr>
          <a:lstStyle/>
          <a:p>
            <a:r>
              <a:rPr lang="en-US" dirty="0" smtClean="0">
                <a:solidFill>
                  <a:schemeClr val="tx2"/>
                </a:solidFill>
              </a:rPr>
              <a:t>Feasibility map</a:t>
            </a:r>
            <a:endParaRPr lang="en-US" dirty="0">
              <a:solidFill>
                <a:schemeClr val="tx2"/>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solidFill>
                <a:latin typeface="Times New Roman" pitchFamily="18" charset="0"/>
                <a:cs typeface="Times New Roman" pitchFamily="18" charset="0"/>
              </a:rPr>
              <a:t>Objective of the internship</a:t>
            </a:r>
            <a:endParaRPr lang="en-US" dirty="0">
              <a:solidFill>
                <a:schemeClr val="tx2"/>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7848600" cy="4267199"/>
          </a:xfrm>
        </p:spPr>
        <p:txBody>
          <a:bodyPr>
            <a:normAutofit lnSpcReduction="10000"/>
          </a:bodyPr>
          <a:lstStyle/>
          <a:p>
            <a:r>
              <a:rPr lang="en-US" sz="2800" dirty="0" smtClean="0">
                <a:solidFill>
                  <a:schemeClr val="tx2"/>
                </a:solidFill>
                <a:latin typeface="Times New Roman" pitchFamily="18" charset="0"/>
                <a:cs typeface="Times New Roman" pitchFamily="18" charset="0"/>
              </a:rPr>
              <a:t>Aggregate the IFPRI “Climate Change” survey  (phase 1) to farm level</a:t>
            </a:r>
          </a:p>
          <a:p>
            <a:endParaRPr lang="en-US" sz="2800" dirty="0" smtClean="0">
              <a:solidFill>
                <a:schemeClr val="tx2"/>
              </a:solidFill>
              <a:latin typeface="Times New Roman" pitchFamily="18" charset="0"/>
              <a:cs typeface="Times New Roman" pitchFamily="18" charset="0"/>
            </a:endParaRPr>
          </a:p>
          <a:p>
            <a:r>
              <a:rPr lang="en-US" sz="2800" dirty="0" smtClean="0">
                <a:solidFill>
                  <a:schemeClr val="tx2"/>
                </a:solidFill>
                <a:latin typeface="Times New Roman" pitchFamily="18" charset="0"/>
                <a:cs typeface="Times New Roman" pitchFamily="18" charset="0"/>
              </a:rPr>
              <a:t>Describe the dataset in terms of Water </a:t>
            </a:r>
            <a:r>
              <a:rPr lang="en-US" sz="2800" dirty="0">
                <a:solidFill>
                  <a:schemeClr val="tx2"/>
                </a:solidFill>
                <a:latin typeface="Times New Roman" pitchFamily="18" charset="0"/>
                <a:cs typeface="Times New Roman" pitchFamily="18" charset="0"/>
              </a:rPr>
              <a:t>R</a:t>
            </a:r>
            <a:r>
              <a:rPr lang="en-US" sz="2800" dirty="0" smtClean="0">
                <a:solidFill>
                  <a:schemeClr val="tx2"/>
                </a:solidFill>
                <a:latin typeface="Times New Roman" pitchFamily="18" charset="0"/>
                <a:cs typeface="Times New Roman" pitchFamily="18" charset="0"/>
              </a:rPr>
              <a:t>elated and Soil Conservation Practices</a:t>
            </a:r>
          </a:p>
          <a:p>
            <a:endParaRPr lang="en-US" sz="2800" dirty="0" smtClean="0">
              <a:solidFill>
                <a:schemeClr val="tx2"/>
              </a:solidFill>
              <a:latin typeface="Times New Roman" pitchFamily="18" charset="0"/>
              <a:cs typeface="Times New Roman" pitchFamily="18" charset="0"/>
            </a:endParaRPr>
          </a:p>
          <a:p>
            <a:r>
              <a:rPr lang="en-US" sz="2800" dirty="0" smtClean="0">
                <a:solidFill>
                  <a:schemeClr val="tx2"/>
                </a:solidFill>
                <a:latin typeface="Times New Roman" pitchFamily="18" charset="0"/>
                <a:cs typeface="Times New Roman" pitchFamily="18" charset="0"/>
              </a:rPr>
              <a:t>Compute Variables </a:t>
            </a:r>
          </a:p>
          <a:p>
            <a:endParaRPr lang="en-US" sz="2800" dirty="0" smtClean="0">
              <a:solidFill>
                <a:schemeClr val="tx2"/>
              </a:solidFill>
              <a:latin typeface="Times New Roman" pitchFamily="18" charset="0"/>
              <a:cs typeface="Times New Roman" pitchFamily="18" charset="0"/>
            </a:endParaRPr>
          </a:p>
          <a:p>
            <a:r>
              <a:rPr lang="en-US" sz="2800" dirty="0" smtClean="0">
                <a:solidFill>
                  <a:schemeClr val="tx2"/>
                </a:solidFill>
                <a:latin typeface="Times New Roman" pitchFamily="18" charset="0"/>
                <a:cs typeface="Times New Roman" pitchFamily="18" charset="0"/>
              </a:rPr>
              <a:t>Run first Adoption </a:t>
            </a:r>
            <a:r>
              <a:rPr lang="en-US" sz="2800" dirty="0">
                <a:solidFill>
                  <a:schemeClr val="tx2"/>
                </a:solidFill>
                <a:latin typeface="Times New Roman" pitchFamily="18" charset="0"/>
                <a:cs typeface="Times New Roman" pitchFamily="18" charset="0"/>
              </a:rPr>
              <a:t>M</a:t>
            </a:r>
            <a:r>
              <a:rPr lang="en-US" sz="2800" dirty="0" smtClean="0">
                <a:solidFill>
                  <a:schemeClr val="tx2"/>
                </a:solidFill>
                <a:latin typeface="Times New Roman" pitchFamily="18" charset="0"/>
                <a:cs typeface="Times New Roman" pitchFamily="18" charset="0"/>
              </a:rPr>
              <a:t>odels</a:t>
            </a:r>
          </a:p>
          <a:p>
            <a:endParaRPr lang="en-US" dirty="0">
              <a:solidFill>
                <a:schemeClr val="tx2"/>
              </a:solidFill>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BE" dirty="0" err="1" smtClean="0">
                <a:solidFill>
                  <a:schemeClr val="tx2"/>
                </a:solidFill>
                <a:latin typeface="Times New Roman" pitchFamily="18" charset="0"/>
                <a:cs typeface="Times New Roman" pitchFamily="18" charset="0"/>
              </a:rPr>
              <a:t>IFPRI</a:t>
            </a:r>
            <a:r>
              <a:rPr lang="fr-BE" dirty="0" smtClean="0">
                <a:solidFill>
                  <a:schemeClr val="tx2"/>
                </a:solidFill>
                <a:latin typeface="Times New Roman" pitchFamily="18" charset="0"/>
                <a:cs typeface="Times New Roman" pitchFamily="18" charset="0"/>
              </a:rPr>
              <a:t> </a:t>
            </a:r>
            <a:r>
              <a:rPr lang="fr-BE" dirty="0" err="1" smtClean="0">
                <a:solidFill>
                  <a:schemeClr val="tx2"/>
                </a:solidFill>
                <a:latin typeface="Times New Roman" pitchFamily="18" charset="0"/>
                <a:cs typeface="Times New Roman" pitchFamily="18" charset="0"/>
              </a:rPr>
              <a:t>Farm</a:t>
            </a:r>
            <a:r>
              <a:rPr lang="fr-BE" dirty="0" smtClean="0">
                <a:solidFill>
                  <a:schemeClr val="tx2"/>
                </a:solidFill>
                <a:latin typeface="Times New Roman" pitchFamily="18" charset="0"/>
                <a:cs typeface="Times New Roman" pitchFamily="18" charset="0"/>
              </a:rPr>
              <a:t> </a:t>
            </a:r>
            <a:r>
              <a:rPr lang="fr-BE" dirty="0">
                <a:solidFill>
                  <a:schemeClr val="tx2"/>
                </a:solidFill>
                <a:latin typeface="Times New Roman" pitchFamily="18" charset="0"/>
                <a:cs typeface="Times New Roman" pitchFamily="18" charset="0"/>
              </a:rPr>
              <a:t>S</a:t>
            </a:r>
            <a:r>
              <a:rPr lang="fr-BE" dirty="0" smtClean="0">
                <a:solidFill>
                  <a:schemeClr val="tx2"/>
                </a:solidFill>
                <a:latin typeface="Times New Roman" pitchFamily="18" charset="0"/>
                <a:cs typeface="Times New Roman" pitchFamily="18" charset="0"/>
              </a:rPr>
              <a:t>urvey on </a:t>
            </a:r>
            <a:r>
              <a:rPr lang="fr-BE" dirty="0" err="1" smtClean="0">
                <a:solidFill>
                  <a:schemeClr val="tx2"/>
                </a:solidFill>
                <a:latin typeface="Times New Roman" pitchFamily="18" charset="0"/>
                <a:cs typeface="Times New Roman" pitchFamily="18" charset="0"/>
              </a:rPr>
              <a:t>Climate</a:t>
            </a:r>
            <a:r>
              <a:rPr lang="fr-BE" dirty="0" smtClean="0">
                <a:solidFill>
                  <a:schemeClr val="tx2"/>
                </a:solidFill>
                <a:latin typeface="Times New Roman" pitchFamily="18" charset="0"/>
                <a:cs typeface="Times New Roman" pitchFamily="18" charset="0"/>
              </a:rPr>
              <a:t> Change (2005)</a:t>
            </a:r>
            <a:endParaRPr lang="en-US" dirty="0">
              <a:solidFill>
                <a:schemeClr val="tx2"/>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1371600"/>
            <a:ext cx="8229600" cy="5486400"/>
          </a:xfrm>
        </p:spPr>
        <p:txBody>
          <a:bodyPr>
            <a:normAutofit fontScale="62500" lnSpcReduction="20000"/>
          </a:bodyPr>
          <a:lstStyle/>
          <a:p>
            <a:r>
              <a:rPr lang="fr-BE" sz="4500" u="sng" dirty="0" smtClean="0">
                <a:solidFill>
                  <a:schemeClr val="tx2"/>
                </a:solidFill>
                <a:latin typeface="Times New Roman" pitchFamily="18" charset="0"/>
                <a:cs typeface="Times New Roman" pitchFamily="18" charset="0"/>
              </a:rPr>
              <a:t>General </a:t>
            </a:r>
            <a:r>
              <a:rPr lang="fr-BE" sz="4500" u="sng" dirty="0" err="1" smtClean="0">
                <a:solidFill>
                  <a:schemeClr val="tx2"/>
                </a:solidFill>
                <a:latin typeface="Times New Roman" pitchFamily="18" charset="0"/>
                <a:cs typeface="Times New Roman" pitchFamily="18" charset="0"/>
              </a:rPr>
              <a:t>features</a:t>
            </a:r>
            <a:r>
              <a:rPr lang="fr-BE" sz="4500" u="sng" dirty="0" smtClean="0">
                <a:solidFill>
                  <a:schemeClr val="tx2"/>
                </a:solidFill>
                <a:latin typeface="Times New Roman" pitchFamily="18" charset="0"/>
                <a:cs typeface="Times New Roman" pitchFamily="18" charset="0"/>
              </a:rPr>
              <a:t>:</a:t>
            </a:r>
            <a:r>
              <a:rPr lang="fr-BE" dirty="0" smtClean="0">
                <a:solidFill>
                  <a:schemeClr val="tx2"/>
                </a:solidFill>
                <a:latin typeface="Times New Roman" pitchFamily="18" charset="0"/>
                <a:cs typeface="Times New Roman" pitchFamily="18" charset="0"/>
              </a:rPr>
              <a:t>	</a:t>
            </a:r>
          </a:p>
          <a:p>
            <a:pPr marL="457200" lvl="1" indent="0">
              <a:buNone/>
            </a:pPr>
            <a:r>
              <a:rPr lang="fr-BE" dirty="0">
                <a:solidFill>
                  <a:schemeClr val="tx2"/>
                </a:solidFill>
                <a:latin typeface="Times New Roman" pitchFamily="18" charset="0"/>
                <a:cs typeface="Times New Roman" pitchFamily="18" charset="0"/>
              </a:rPr>
              <a:t>	</a:t>
            </a:r>
            <a:r>
              <a:rPr lang="fr-BE" dirty="0" smtClean="0">
                <a:solidFill>
                  <a:schemeClr val="tx2"/>
                </a:solidFill>
                <a:latin typeface="Times New Roman" pitchFamily="18" charset="0"/>
                <a:cs typeface="Times New Roman" pitchFamily="18" charset="0"/>
              </a:rPr>
              <a:t>		</a:t>
            </a:r>
            <a:r>
              <a:rPr lang="fr-BE" sz="3200" dirty="0" err="1" smtClean="0">
                <a:solidFill>
                  <a:schemeClr val="tx2"/>
                </a:solidFill>
                <a:latin typeface="Times New Roman" pitchFamily="18" charset="0"/>
                <a:cs typeface="Times New Roman" pitchFamily="18" charset="0"/>
              </a:rPr>
              <a:t>Geo-referenced</a:t>
            </a:r>
            <a:r>
              <a:rPr lang="fr-BE" sz="3200" dirty="0" smtClean="0">
                <a:solidFill>
                  <a:schemeClr val="tx2"/>
                </a:solidFill>
                <a:latin typeface="Times New Roman" pitchFamily="18" charset="0"/>
                <a:cs typeface="Times New Roman" pitchFamily="18" charset="0"/>
              </a:rPr>
              <a:t> (GPS </a:t>
            </a:r>
            <a:r>
              <a:rPr lang="fr-BE" sz="3200" dirty="0" err="1" smtClean="0">
                <a:solidFill>
                  <a:schemeClr val="tx2"/>
                </a:solidFill>
                <a:latin typeface="Times New Roman" pitchFamily="18" charset="0"/>
                <a:cs typeface="Times New Roman" pitchFamily="18" charset="0"/>
              </a:rPr>
              <a:t>coordinates</a:t>
            </a:r>
            <a:r>
              <a:rPr lang="fr-BE" sz="3200" dirty="0" smtClean="0">
                <a:solidFill>
                  <a:schemeClr val="tx2"/>
                </a:solidFill>
                <a:latin typeface="Times New Roman" pitchFamily="18" charset="0"/>
                <a:cs typeface="Times New Roman" pitchFamily="18" charset="0"/>
              </a:rPr>
              <a:t>) </a:t>
            </a:r>
          </a:p>
          <a:p>
            <a:pPr lvl="1">
              <a:buNone/>
            </a:pPr>
            <a:r>
              <a:rPr lang="en-US" sz="3200" dirty="0" smtClean="0">
                <a:solidFill>
                  <a:schemeClr val="tx2"/>
                </a:solidFill>
                <a:latin typeface="Times New Roman" pitchFamily="18" charset="0"/>
                <a:cs typeface="Times New Roman" pitchFamily="18" charset="0"/>
              </a:rPr>
              <a:t>				1,000 households (6,168 individuals)</a:t>
            </a:r>
          </a:p>
          <a:p>
            <a:pPr lvl="1">
              <a:buNone/>
            </a:pPr>
            <a:r>
              <a:rPr lang="en-US" sz="3200" dirty="0" smtClean="0">
                <a:solidFill>
                  <a:schemeClr val="tx2"/>
                </a:solidFill>
                <a:latin typeface="Times New Roman" pitchFamily="18" charset="0"/>
                <a:cs typeface="Times New Roman" pitchFamily="18" charset="0"/>
              </a:rPr>
              <a:t>				3 Regions: </a:t>
            </a:r>
            <a:r>
              <a:rPr lang="en-US" sz="3200" dirty="0" err="1" smtClean="0">
                <a:solidFill>
                  <a:schemeClr val="tx2"/>
                </a:solidFill>
                <a:latin typeface="Times New Roman" pitchFamily="18" charset="0"/>
                <a:cs typeface="Times New Roman" pitchFamily="18" charset="0"/>
              </a:rPr>
              <a:t>Fogera</a:t>
            </a:r>
            <a:r>
              <a:rPr lang="en-US" sz="3200" dirty="0" smtClean="0">
                <a:solidFill>
                  <a:schemeClr val="tx2"/>
                </a:solidFill>
                <a:latin typeface="Times New Roman" pitchFamily="18" charset="0"/>
                <a:cs typeface="Times New Roman" pitchFamily="18" charset="0"/>
              </a:rPr>
              <a:t>, </a:t>
            </a:r>
            <a:r>
              <a:rPr lang="en-US" sz="3200" dirty="0" err="1" smtClean="0">
                <a:solidFill>
                  <a:schemeClr val="tx2"/>
                </a:solidFill>
                <a:latin typeface="Times New Roman" pitchFamily="18" charset="0"/>
                <a:cs typeface="Times New Roman" pitchFamily="18" charset="0"/>
              </a:rPr>
              <a:t>Jeldu</a:t>
            </a:r>
            <a:r>
              <a:rPr lang="en-US" sz="3200" dirty="0" smtClean="0">
                <a:solidFill>
                  <a:schemeClr val="tx2"/>
                </a:solidFill>
                <a:latin typeface="Times New Roman" pitchFamily="18" charset="0"/>
                <a:cs typeface="Times New Roman" pitchFamily="18" charset="0"/>
              </a:rPr>
              <a:t> and </a:t>
            </a:r>
            <a:r>
              <a:rPr lang="en-US" sz="3200" dirty="0" err="1" smtClean="0">
                <a:solidFill>
                  <a:schemeClr val="tx2"/>
                </a:solidFill>
                <a:latin typeface="Times New Roman" pitchFamily="18" charset="0"/>
                <a:cs typeface="Times New Roman" pitchFamily="18" charset="0"/>
              </a:rPr>
              <a:t>Dapo</a:t>
            </a:r>
            <a:r>
              <a:rPr lang="en-US" sz="3200" dirty="0" smtClean="0">
                <a:solidFill>
                  <a:schemeClr val="tx2"/>
                </a:solidFill>
                <a:latin typeface="Times New Roman" pitchFamily="18" charset="0"/>
                <a:cs typeface="Times New Roman" pitchFamily="18" charset="0"/>
              </a:rPr>
              <a:t> areas.</a:t>
            </a:r>
          </a:p>
          <a:p>
            <a:pPr marL="0" indent="0">
              <a:buNone/>
            </a:pPr>
            <a:r>
              <a:rPr lang="en-US" dirty="0" smtClean="0">
                <a:solidFill>
                  <a:schemeClr val="tx2"/>
                </a:solidFill>
                <a:latin typeface="Times New Roman" pitchFamily="18" charset="0"/>
                <a:cs typeface="Times New Roman" pitchFamily="18" charset="0"/>
              </a:rPr>
              <a:t>	</a:t>
            </a:r>
            <a:r>
              <a:rPr lang="en-US" sz="4400" i="1" dirty="0" smtClean="0">
                <a:solidFill>
                  <a:schemeClr val="tx2"/>
                </a:solidFill>
                <a:latin typeface="Times New Roman" pitchFamily="18" charset="0"/>
                <a:cs typeface="Times New Roman" pitchFamily="18" charset="0"/>
              </a:rPr>
              <a:t>Gender</a:t>
            </a:r>
          </a:p>
          <a:p>
            <a:pPr>
              <a:buNone/>
            </a:pPr>
            <a:r>
              <a:rPr lang="en-US" dirty="0" smtClean="0">
                <a:solidFill>
                  <a:schemeClr val="tx2"/>
                </a:solidFill>
                <a:latin typeface="Times New Roman" pitchFamily="18" charset="0"/>
                <a:cs typeface="Times New Roman" pitchFamily="18" charset="0"/>
              </a:rPr>
              <a:t>				51.4% of male </a:t>
            </a:r>
          </a:p>
          <a:p>
            <a:pPr>
              <a:buNone/>
            </a:pPr>
            <a:r>
              <a:rPr lang="en-US" dirty="0" smtClean="0">
                <a:solidFill>
                  <a:schemeClr val="tx2"/>
                </a:solidFill>
                <a:latin typeface="Times New Roman" pitchFamily="18" charset="0"/>
                <a:cs typeface="Times New Roman" pitchFamily="18" charset="0"/>
              </a:rPr>
              <a:t>				48.6% of female</a:t>
            </a:r>
          </a:p>
          <a:p>
            <a:endParaRPr lang="en-US" u="sng" dirty="0" smtClean="0">
              <a:solidFill>
                <a:schemeClr val="tx2"/>
              </a:solidFill>
              <a:latin typeface="Times New Roman" pitchFamily="18" charset="0"/>
              <a:cs typeface="Times New Roman" pitchFamily="18" charset="0"/>
            </a:endParaRPr>
          </a:p>
          <a:p>
            <a:pPr marL="0" indent="0">
              <a:buNone/>
            </a:pPr>
            <a:r>
              <a:rPr lang="en-US" dirty="0" smtClean="0">
                <a:solidFill>
                  <a:schemeClr val="tx2"/>
                </a:solidFill>
                <a:latin typeface="Times New Roman" pitchFamily="18" charset="0"/>
                <a:cs typeface="Times New Roman" pitchFamily="18" charset="0"/>
              </a:rPr>
              <a:t>	 </a:t>
            </a:r>
            <a:r>
              <a:rPr lang="en-US" sz="4500" i="1" dirty="0" smtClean="0">
                <a:solidFill>
                  <a:schemeClr val="tx2"/>
                </a:solidFill>
                <a:latin typeface="Times New Roman" pitchFamily="18" charset="0"/>
                <a:cs typeface="Times New Roman" pitchFamily="18" charset="0"/>
              </a:rPr>
              <a:t>Ethnic</a:t>
            </a:r>
            <a:r>
              <a:rPr lang="en-US" dirty="0" smtClean="0">
                <a:solidFill>
                  <a:schemeClr val="tx2"/>
                </a:solidFill>
                <a:latin typeface="Times New Roman" pitchFamily="18" charset="0"/>
                <a:cs typeface="Times New Roman" pitchFamily="18" charset="0"/>
              </a:rPr>
              <a:t>	40% Oromo Ethnic group</a:t>
            </a:r>
          </a:p>
          <a:p>
            <a:pPr>
              <a:buNone/>
            </a:pPr>
            <a:r>
              <a:rPr lang="en-US" dirty="0" smtClean="0">
                <a:solidFill>
                  <a:schemeClr val="tx2"/>
                </a:solidFill>
                <a:latin typeface="Times New Roman" pitchFamily="18" charset="0"/>
                <a:cs typeface="Times New Roman" pitchFamily="18" charset="0"/>
              </a:rPr>
              <a:t>				31%  </a:t>
            </a:r>
            <a:r>
              <a:rPr lang="en-US" dirty="0" err="1" smtClean="0">
                <a:solidFill>
                  <a:schemeClr val="tx2"/>
                </a:solidFill>
                <a:latin typeface="Times New Roman" pitchFamily="18" charset="0"/>
                <a:cs typeface="Times New Roman" pitchFamily="18" charset="0"/>
              </a:rPr>
              <a:t>Amhara</a:t>
            </a:r>
            <a:endParaRPr lang="en-US" dirty="0" smtClean="0">
              <a:solidFill>
                <a:schemeClr val="tx2"/>
              </a:solidFill>
              <a:latin typeface="Times New Roman" pitchFamily="18" charset="0"/>
              <a:cs typeface="Times New Roman" pitchFamily="18" charset="0"/>
            </a:endParaRPr>
          </a:p>
          <a:p>
            <a:pPr>
              <a:buNone/>
            </a:pPr>
            <a:r>
              <a:rPr lang="en-US" dirty="0" smtClean="0">
                <a:solidFill>
                  <a:schemeClr val="tx2"/>
                </a:solidFill>
                <a:latin typeface="Times New Roman" pitchFamily="18" charset="0"/>
                <a:cs typeface="Times New Roman" pitchFamily="18" charset="0"/>
              </a:rPr>
              <a:t>				15%  </a:t>
            </a:r>
            <a:r>
              <a:rPr lang="en-US" dirty="0" err="1" smtClean="0">
                <a:solidFill>
                  <a:schemeClr val="tx2"/>
                </a:solidFill>
                <a:latin typeface="Times New Roman" pitchFamily="18" charset="0"/>
                <a:cs typeface="Times New Roman" pitchFamily="18" charset="0"/>
              </a:rPr>
              <a:t>Tigrayan</a:t>
            </a:r>
            <a:r>
              <a:rPr lang="en-US" dirty="0" smtClean="0">
                <a:solidFill>
                  <a:schemeClr val="tx2"/>
                </a:solidFill>
                <a:latin typeface="Times New Roman" pitchFamily="18" charset="0"/>
                <a:cs typeface="Times New Roman" pitchFamily="18" charset="0"/>
              </a:rPr>
              <a:t> </a:t>
            </a:r>
          </a:p>
          <a:p>
            <a:pPr>
              <a:buNone/>
            </a:pPr>
            <a:r>
              <a:rPr lang="en-US" dirty="0" smtClean="0">
                <a:solidFill>
                  <a:schemeClr val="tx2"/>
                </a:solidFill>
                <a:latin typeface="Times New Roman" pitchFamily="18" charset="0"/>
                <a:cs typeface="Times New Roman" pitchFamily="18" charset="0"/>
              </a:rPr>
              <a:t>				15% </a:t>
            </a:r>
            <a:r>
              <a:rPr lang="en-US" dirty="0" err="1" smtClean="0">
                <a:solidFill>
                  <a:schemeClr val="tx2"/>
                </a:solidFill>
                <a:latin typeface="Times New Roman" pitchFamily="18" charset="0"/>
                <a:cs typeface="Times New Roman" pitchFamily="18" charset="0"/>
              </a:rPr>
              <a:t>Beninshangul</a:t>
            </a:r>
            <a:r>
              <a:rPr lang="en-US" dirty="0" smtClean="0">
                <a:solidFill>
                  <a:schemeClr val="tx2"/>
                </a:solidFill>
                <a:latin typeface="Times New Roman" pitchFamily="18" charset="0"/>
                <a:cs typeface="Times New Roman" pitchFamily="18" charset="0"/>
              </a:rPr>
              <a:t> </a:t>
            </a:r>
            <a:r>
              <a:rPr lang="en-US" dirty="0" err="1" smtClean="0">
                <a:solidFill>
                  <a:schemeClr val="tx2"/>
                </a:solidFill>
                <a:latin typeface="Times New Roman" pitchFamily="18" charset="0"/>
                <a:cs typeface="Times New Roman" pitchFamily="18" charset="0"/>
              </a:rPr>
              <a:t>Gumuz</a:t>
            </a:r>
            <a:r>
              <a:rPr lang="en-US" dirty="0" smtClean="0">
                <a:solidFill>
                  <a:schemeClr val="tx2"/>
                </a:solidFill>
                <a:latin typeface="Times New Roman" pitchFamily="18" charset="0"/>
                <a:cs typeface="Times New Roman" pitchFamily="18" charset="0"/>
              </a:rPr>
              <a:t> </a:t>
            </a:r>
          </a:p>
          <a:p>
            <a:pPr>
              <a:buNone/>
            </a:pPr>
            <a:r>
              <a:rPr lang="en-US" dirty="0" smtClean="0">
                <a:solidFill>
                  <a:schemeClr val="tx2"/>
                </a:solidFill>
                <a:latin typeface="Times New Roman" pitchFamily="18" charset="0"/>
                <a:cs typeface="Times New Roman" pitchFamily="18" charset="0"/>
              </a:rPr>
              <a:t>				5.00% from </a:t>
            </a:r>
            <a:r>
              <a:rPr lang="en-US" dirty="0" err="1" smtClean="0">
                <a:solidFill>
                  <a:schemeClr val="tx2"/>
                </a:solidFill>
                <a:latin typeface="Times New Roman" pitchFamily="18" charset="0"/>
                <a:cs typeface="Times New Roman" pitchFamily="18" charset="0"/>
              </a:rPr>
              <a:t>SNPP</a:t>
            </a:r>
            <a:endParaRPr lang="en-US" dirty="0" smtClean="0">
              <a:solidFill>
                <a:schemeClr val="tx2"/>
              </a:solidFill>
              <a:latin typeface="Times New Roman" pitchFamily="18" charset="0"/>
              <a:cs typeface="Times New Roman" pitchFamily="18" charset="0"/>
            </a:endParaRPr>
          </a:p>
          <a:p>
            <a:pPr>
              <a:buNone/>
            </a:pPr>
            <a:endParaRPr lang="en-US" dirty="0" smtClean="0">
              <a:solidFill>
                <a:schemeClr val="tx2"/>
              </a:solidFill>
              <a:latin typeface="Times New Roman" pitchFamily="18" charset="0"/>
              <a:cs typeface="Times New Roman" pitchFamily="18" charset="0"/>
            </a:endParaRPr>
          </a:p>
          <a:p>
            <a:pPr marL="0" indent="0">
              <a:buNone/>
            </a:pPr>
            <a:r>
              <a:rPr lang="en-US" dirty="0" smtClean="0">
                <a:solidFill>
                  <a:schemeClr val="tx2"/>
                </a:solidFill>
                <a:latin typeface="Times New Roman" pitchFamily="18" charset="0"/>
                <a:cs typeface="Times New Roman" pitchFamily="18" charset="0"/>
              </a:rPr>
              <a:t>	</a:t>
            </a:r>
            <a:r>
              <a:rPr lang="en-US" sz="4400" i="1" dirty="0" smtClean="0">
                <a:solidFill>
                  <a:schemeClr val="tx2"/>
                </a:solidFill>
                <a:latin typeface="Times New Roman" pitchFamily="18" charset="0"/>
                <a:cs typeface="Times New Roman" pitchFamily="18" charset="0"/>
              </a:rPr>
              <a:t>Religion</a:t>
            </a:r>
            <a:r>
              <a:rPr lang="en-US" dirty="0" smtClean="0">
                <a:solidFill>
                  <a:schemeClr val="tx2"/>
                </a:solidFill>
                <a:latin typeface="Times New Roman" pitchFamily="18" charset="0"/>
                <a:cs typeface="Times New Roman" pitchFamily="18" charset="0"/>
              </a:rPr>
              <a:t> 	86.7%  Christian </a:t>
            </a:r>
          </a:p>
          <a:p>
            <a:pPr>
              <a:buNone/>
            </a:pPr>
            <a:r>
              <a:rPr lang="en-US" dirty="0" smtClean="0">
                <a:solidFill>
                  <a:schemeClr val="tx2"/>
                </a:solidFill>
                <a:latin typeface="Times New Roman" pitchFamily="18" charset="0"/>
                <a:cs typeface="Times New Roman" pitchFamily="18" charset="0"/>
              </a:rPr>
              <a:t>				13% are Islamic.</a:t>
            </a:r>
            <a:endParaRPr lang="en-IN" dirty="0" smtClean="0">
              <a:solidFill>
                <a:schemeClr val="tx2"/>
              </a:solidFill>
              <a:latin typeface="Times New Roman" pitchFamily="18" charset="0"/>
              <a:cs typeface="Times New Roman" pitchFamily="18" charset="0"/>
            </a:endParaRPr>
          </a:p>
          <a:p>
            <a:pPr>
              <a:buNone/>
            </a:pPr>
            <a:endParaRPr lang="fr-BE" dirty="0" smtClean="0">
              <a:solidFill>
                <a:schemeClr val="tx2"/>
              </a:solidFill>
              <a:latin typeface="Times New Roman" pitchFamily="18" charset="0"/>
              <a:cs typeface="Times New Roman" pitchFamily="18" charset="0"/>
            </a:endParaRPr>
          </a:p>
          <a:p>
            <a:endParaRPr lang="fr-BE" dirty="0" smtClean="0">
              <a:solidFill>
                <a:schemeClr val="tx2"/>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9849755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solidFill>
                  <a:schemeClr val="tx2"/>
                </a:solidFill>
                <a:latin typeface="Times New Roman" pitchFamily="18" charset="0"/>
                <a:cs typeface="Times New Roman" pitchFamily="18" charset="0"/>
              </a:rPr>
              <a:t>Descriptive </a:t>
            </a:r>
            <a:r>
              <a:rPr lang="fr-BE" dirty="0" err="1" smtClean="0">
                <a:solidFill>
                  <a:schemeClr val="tx2"/>
                </a:solidFill>
                <a:latin typeface="Times New Roman" pitchFamily="18" charset="0"/>
                <a:cs typeface="Times New Roman" pitchFamily="18" charset="0"/>
              </a:rPr>
              <a:t>Statistics</a:t>
            </a:r>
            <a:r>
              <a:rPr lang="fr-BE" dirty="0" smtClean="0">
                <a:solidFill>
                  <a:schemeClr val="tx2"/>
                </a:solidFill>
                <a:latin typeface="Times New Roman" pitchFamily="18" charset="0"/>
                <a:cs typeface="Times New Roman" pitchFamily="18" charset="0"/>
              </a:rPr>
              <a:t> </a:t>
            </a:r>
            <a:endParaRPr lang="en-US" dirty="0">
              <a:solidFill>
                <a:schemeClr val="tx2"/>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1295400"/>
            <a:ext cx="8229600" cy="4525963"/>
          </a:xfrm>
        </p:spPr>
        <p:txBody>
          <a:bodyPr>
            <a:normAutofit/>
          </a:bodyPr>
          <a:lstStyle/>
          <a:p>
            <a:r>
              <a:rPr lang="en-US" u="sng" dirty="0" smtClean="0">
                <a:solidFill>
                  <a:schemeClr val="tx2"/>
                </a:solidFill>
                <a:latin typeface="Times New Roman" pitchFamily="18" charset="0"/>
                <a:cs typeface="Times New Roman" pitchFamily="18" charset="0"/>
              </a:rPr>
              <a:t>Household level Characteristics</a:t>
            </a:r>
            <a:endParaRPr lang="en-IN" dirty="0" smtClean="0">
              <a:solidFill>
                <a:schemeClr val="tx2"/>
              </a:solidFill>
              <a:latin typeface="Times New Roman" pitchFamily="18" charset="0"/>
              <a:cs typeface="Times New Roman" pitchFamily="18" charset="0"/>
            </a:endParaRPr>
          </a:p>
          <a:p>
            <a:pPr>
              <a:buNone/>
            </a:pPr>
            <a:r>
              <a:rPr lang="en-US" sz="2800" dirty="0" smtClean="0">
                <a:solidFill>
                  <a:schemeClr val="tx2"/>
                </a:solidFill>
                <a:latin typeface="Times New Roman" pitchFamily="18" charset="0"/>
                <a:cs typeface="Times New Roman" pitchFamily="18" charset="0"/>
              </a:rPr>
              <a:t>	90.10%  household heads male </a:t>
            </a:r>
          </a:p>
          <a:p>
            <a:pPr>
              <a:buNone/>
            </a:pPr>
            <a:r>
              <a:rPr lang="en-US" sz="2800" dirty="0" smtClean="0">
                <a:solidFill>
                  <a:schemeClr val="tx2"/>
                </a:solidFill>
                <a:latin typeface="Times New Roman" pitchFamily="18" charset="0"/>
                <a:cs typeface="Times New Roman" pitchFamily="18" charset="0"/>
              </a:rPr>
              <a:t>	</a:t>
            </a:r>
            <a:r>
              <a:rPr lang="en-US" sz="2800" i="1" dirty="0" smtClean="0">
                <a:solidFill>
                  <a:schemeClr val="tx2"/>
                </a:solidFill>
                <a:latin typeface="Times New Roman" pitchFamily="18" charset="0"/>
                <a:cs typeface="Times New Roman" pitchFamily="18" charset="0"/>
              </a:rPr>
              <a:t>Age: 	</a:t>
            </a:r>
            <a:r>
              <a:rPr lang="en-US" sz="2800" dirty="0" smtClean="0">
                <a:solidFill>
                  <a:schemeClr val="tx2"/>
                </a:solidFill>
                <a:latin typeface="Times New Roman" pitchFamily="18" charset="0"/>
                <a:cs typeface="Times New Roman" pitchFamily="18" charset="0"/>
              </a:rPr>
              <a:t>head45 years old </a:t>
            </a:r>
          </a:p>
          <a:p>
            <a:pPr>
              <a:buNone/>
            </a:pPr>
            <a:r>
              <a:rPr lang="en-US" sz="2800" dirty="0" smtClean="0">
                <a:solidFill>
                  <a:schemeClr val="tx2"/>
                </a:solidFill>
                <a:latin typeface="Times New Roman" pitchFamily="18" charset="0"/>
                <a:cs typeface="Times New Roman" pitchFamily="18" charset="0"/>
              </a:rPr>
              <a:t>			spouse 35 years</a:t>
            </a:r>
          </a:p>
          <a:p>
            <a:pPr>
              <a:buNone/>
            </a:pPr>
            <a:r>
              <a:rPr lang="en-US" sz="2800" dirty="0" smtClean="0">
                <a:solidFill>
                  <a:schemeClr val="tx2"/>
                </a:solidFill>
                <a:latin typeface="Times New Roman" pitchFamily="18" charset="0"/>
                <a:cs typeface="Times New Roman" pitchFamily="18" charset="0"/>
              </a:rPr>
              <a:t>	</a:t>
            </a:r>
            <a:r>
              <a:rPr lang="en-US" sz="2800" i="1" dirty="0" smtClean="0">
                <a:solidFill>
                  <a:schemeClr val="tx2"/>
                </a:solidFill>
                <a:latin typeface="Times New Roman" pitchFamily="18" charset="0"/>
                <a:cs typeface="Times New Roman" pitchFamily="18" charset="0"/>
              </a:rPr>
              <a:t>Size		</a:t>
            </a:r>
            <a:r>
              <a:rPr lang="en-US" sz="2800" dirty="0" smtClean="0">
                <a:solidFill>
                  <a:schemeClr val="tx2"/>
                </a:solidFill>
                <a:latin typeface="Times New Roman" pitchFamily="18" charset="0"/>
                <a:cs typeface="Times New Roman" pitchFamily="18" charset="0"/>
              </a:rPr>
              <a:t>&lt; 6 persons</a:t>
            </a:r>
          </a:p>
          <a:p>
            <a:pPr>
              <a:buNone/>
            </a:pPr>
            <a:r>
              <a:rPr lang="en-US" sz="2800" dirty="0" smtClean="0">
                <a:solidFill>
                  <a:schemeClr val="tx2"/>
                </a:solidFill>
                <a:latin typeface="Times New Roman" pitchFamily="18" charset="0"/>
                <a:cs typeface="Times New Roman" pitchFamily="18" charset="0"/>
              </a:rPr>
              <a:t>	</a:t>
            </a:r>
            <a:r>
              <a:rPr lang="en-US" sz="2800" i="1" dirty="0" smtClean="0">
                <a:solidFill>
                  <a:schemeClr val="tx2"/>
                </a:solidFill>
                <a:latin typeface="Times New Roman" pitchFamily="18" charset="0"/>
                <a:cs typeface="Times New Roman" pitchFamily="18" charset="0"/>
              </a:rPr>
              <a:t>Farmer’s experience in agriculture 	</a:t>
            </a:r>
            <a:r>
              <a:rPr lang="en-US" sz="2800" dirty="0" smtClean="0">
                <a:solidFill>
                  <a:schemeClr val="tx2"/>
                </a:solidFill>
                <a:latin typeface="Times New Roman" pitchFamily="18" charset="0"/>
                <a:cs typeface="Times New Roman" pitchFamily="18" charset="0"/>
              </a:rPr>
              <a:t>23 years</a:t>
            </a:r>
          </a:p>
          <a:p>
            <a:pPr>
              <a:buNone/>
            </a:pPr>
            <a:r>
              <a:rPr lang="en-US" sz="2800" dirty="0" smtClean="0">
                <a:solidFill>
                  <a:schemeClr val="tx2"/>
                </a:solidFill>
                <a:latin typeface="Times New Roman" pitchFamily="18" charset="0"/>
                <a:cs typeface="Times New Roman" pitchFamily="18" charset="0"/>
              </a:rPr>
              <a:t>	</a:t>
            </a:r>
            <a:r>
              <a:rPr lang="en-US" sz="2800" i="1" dirty="0" smtClean="0">
                <a:solidFill>
                  <a:schemeClr val="tx2"/>
                </a:solidFill>
                <a:latin typeface="Times New Roman" pitchFamily="18" charset="0"/>
                <a:cs typeface="Times New Roman" pitchFamily="18" charset="0"/>
              </a:rPr>
              <a:t>Education</a:t>
            </a:r>
            <a:r>
              <a:rPr lang="en-US" sz="2800" dirty="0" smtClean="0">
                <a:solidFill>
                  <a:schemeClr val="tx2"/>
                </a:solidFill>
                <a:latin typeface="Times New Roman" pitchFamily="18" charset="0"/>
                <a:cs typeface="Times New Roman" pitchFamily="18" charset="0"/>
              </a:rPr>
              <a:t>		5 years of school </a:t>
            </a:r>
          </a:p>
          <a:p>
            <a:endParaRPr lang="fr-BE" dirty="0">
              <a:solidFill>
                <a:schemeClr val="tx2"/>
              </a:solidFill>
              <a:latin typeface="Times New Roman" pitchFamily="18" charset="0"/>
              <a:cs typeface="Times New Roman" pitchFamily="18" charset="0"/>
            </a:endParaRPr>
          </a:p>
          <a:p>
            <a:endParaRPr lang="fr-BE" dirty="0" smtClean="0">
              <a:solidFill>
                <a:schemeClr val="tx2"/>
              </a:solidFill>
              <a:latin typeface="Times New Roman" pitchFamily="18" charset="0"/>
              <a:cs typeface="Times New Roman" pitchFamily="18" charset="0"/>
            </a:endParaRPr>
          </a:p>
          <a:p>
            <a:endParaRPr lang="en-US" dirty="0">
              <a:solidFill>
                <a:schemeClr val="tx2"/>
              </a:solidFill>
              <a:latin typeface="Times New Roman" pitchFamily="18" charset="0"/>
              <a:cs typeface="Times New Roman" pitchFamily="18" charset="0"/>
            </a:endParaRPr>
          </a:p>
        </p:txBody>
      </p:sp>
      <p:graphicFrame>
        <p:nvGraphicFramePr>
          <p:cNvPr id="4" name="Chart 3"/>
          <p:cNvGraphicFramePr/>
          <p:nvPr>
            <p:extLst>
              <p:ext uri="{D42A27DB-BD31-4B8C-83A1-F6EECF244321}">
                <p14:modId xmlns:p14="http://schemas.microsoft.com/office/powerpoint/2010/main" xmlns="" val="3253495061"/>
              </p:ext>
            </p:extLst>
          </p:nvPr>
        </p:nvGraphicFramePr>
        <p:xfrm>
          <a:off x="4800600" y="4343400"/>
          <a:ext cx="4572000" cy="2743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26574840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GB" sz="2800" u="sng" dirty="0" smtClean="0">
                <a:solidFill>
                  <a:schemeClr val="tx2"/>
                </a:solidFill>
                <a:latin typeface="Times New Roman" pitchFamily="18" charset="0"/>
                <a:cs typeface="Times New Roman" pitchFamily="18" charset="0"/>
              </a:rPr>
              <a:t>Household characteristics (cont’d)</a:t>
            </a:r>
            <a:endParaRPr lang="en-IN" sz="2800" u="sng" dirty="0">
              <a:solidFill>
                <a:schemeClr val="tx2"/>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8229600" cy="5257800"/>
          </a:xfrm>
        </p:spPr>
        <p:txBody>
          <a:bodyPr>
            <a:noAutofit/>
          </a:bodyPr>
          <a:lstStyle/>
          <a:p>
            <a:pPr marL="0" indent="0">
              <a:buNone/>
            </a:pPr>
            <a:r>
              <a:rPr lang="en-US" sz="2600" i="1" dirty="0" smtClean="0">
                <a:solidFill>
                  <a:schemeClr val="tx2"/>
                </a:solidFill>
                <a:latin typeface="Times New Roman" pitchFamily="18" charset="0"/>
                <a:cs typeface="Times New Roman" pitchFamily="18" charset="0"/>
              </a:rPr>
              <a:t>Assets</a:t>
            </a:r>
            <a:r>
              <a:rPr lang="en-US" sz="2600" dirty="0" smtClean="0">
                <a:solidFill>
                  <a:schemeClr val="tx2"/>
                </a:solidFill>
                <a:latin typeface="Times New Roman" pitchFamily="18" charset="0"/>
                <a:cs typeface="Times New Roman" pitchFamily="18" charset="0"/>
              </a:rPr>
              <a:t>		Drought power: 	72.2% own oxen</a:t>
            </a:r>
          </a:p>
          <a:p>
            <a:pPr>
              <a:buNone/>
            </a:pPr>
            <a:r>
              <a:rPr lang="en-US" sz="2600" dirty="0" smtClean="0">
                <a:solidFill>
                  <a:schemeClr val="tx2"/>
                </a:solidFill>
                <a:latin typeface="Times New Roman" pitchFamily="18" charset="0"/>
                <a:cs typeface="Times New Roman" pitchFamily="18" charset="0"/>
              </a:rPr>
              <a:t>						32.4% donkey </a:t>
            </a:r>
          </a:p>
          <a:p>
            <a:pPr lvl="1">
              <a:buNone/>
            </a:pPr>
            <a:r>
              <a:rPr lang="en-US" sz="2600" dirty="0" smtClean="0">
                <a:solidFill>
                  <a:schemeClr val="tx2"/>
                </a:solidFill>
                <a:latin typeface="Times New Roman" pitchFamily="18" charset="0"/>
                <a:cs typeface="Times New Roman" pitchFamily="18" charset="0"/>
              </a:rPr>
              <a:t>						12% own horse</a:t>
            </a:r>
          </a:p>
          <a:p>
            <a:pPr marL="0" indent="0">
              <a:buNone/>
            </a:pPr>
            <a:r>
              <a:rPr lang="en-US" sz="2600" i="1" dirty="0" smtClean="0">
                <a:solidFill>
                  <a:schemeClr val="tx2"/>
                </a:solidFill>
                <a:latin typeface="Times New Roman" pitchFamily="18" charset="0"/>
                <a:cs typeface="Times New Roman" pitchFamily="18" charset="0"/>
              </a:rPr>
              <a:t>Labor		</a:t>
            </a:r>
            <a:r>
              <a:rPr lang="en-US" sz="2600" dirty="0" smtClean="0">
                <a:solidFill>
                  <a:schemeClr val="tx2"/>
                </a:solidFill>
                <a:latin typeface="Times New Roman" pitchFamily="18" charset="0"/>
                <a:cs typeface="Times New Roman" pitchFamily="18" charset="0"/>
              </a:rPr>
              <a:t>Labor intensive: </a:t>
            </a:r>
            <a:r>
              <a:rPr lang="en-US" sz="2600" dirty="0" err="1" smtClean="0">
                <a:solidFill>
                  <a:schemeClr val="tx2"/>
                </a:solidFill>
                <a:latin typeface="Times New Roman" pitchFamily="18" charset="0"/>
                <a:cs typeface="Times New Roman" pitchFamily="18" charset="0"/>
              </a:rPr>
              <a:t>Meher</a:t>
            </a:r>
            <a:r>
              <a:rPr lang="en-US" sz="2600" dirty="0" smtClean="0">
                <a:solidFill>
                  <a:schemeClr val="tx2"/>
                </a:solidFill>
                <a:latin typeface="Times New Roman" pitchFamily="18" charset="0"/>
                <a:cs typeface="Times New Roman" pitchFamily="18" charset="0"/>
              </a:rPr>
              <a:t>, Livestock, Perennials</a:t>
            </a:r>
          </a:p>
          <a:p>
            <a:pPr>
              <a:buNone/>
            </a:pPr>
            <a:r>
              <a:rPr lang="en-US" sz="2600" dirty="0" smtClean="0">
                <a:solidFill>
                  <a:schemeClr val="tx2"/>
                </a:solidFill>
                <a:latin typeface="Times New Roman" pitchFamily="18" charset="0"/>
                <a:cs typeface="Times New Roman" pitchFamily="18" charset="0"/>
              </a:rPr>
              <a:t>			Own labor:</a:t>
            </a:r>
          </a:p>
          <a:p>
            <a:endParaRPr lang="fr-BE" sz="2600" dirty="0" smtClean="0">
              <a:solidFill>
                <a:schemeClr val="tx2"/>
              </a:solidFill>
              <a:latin typeface="Times New Roman" pitchFamily="18" charset="0"/>
              <a:cs typeface="Times New Roman" pitchFamily="18" charset="0"/>
            </a:endParaRPr>
          </a:p>
          <a:p>
            <a:endParaRPr lang="en-US" sz="2600" dirty="0" smtClean="0">
              <a:solidFill>
                <a:schemeClr val="tx2"/>
              </a:solidFill>
              <a:latin typeface="Times New Roman" pitchFamily="18" charset="0"/>
              <a:cs typeface="Times New Roman" pitchFamily="18" charset="0"/>
            </a:endParaRPr>
          </a:p>
          <a:p>
            <a:pPr>
              <a:buNone/>
            </a:pPr>
            <a:r>
              <a:rPr lang="en-US" sz="2600" dirty="0" smtClean="0">
                <a:solidFill>
                  <a:schemeClr val="tx2"/>
                </a:solidFill>
                <a:latin typeface="Times New Roman" pitchFamily="18" charset="0"/>
                <a:cs typeface="Times New Roman" pitchFamily="18" charset="0"/>
              </a:rPr>
              <a:t>			Hired labor:</a:t>
            </a:r>
          </a:p>
          <a:p>
            <a:pPr>
              <a:buNone/>
            </a:pPr>
            <a:endParaRPr lang="en-US" sz="2600" dirty="0" smtClean="0">
              <a:solidFill>
                <a:schemeClr val="tx2"/>
              </a:solidFill>
              <a:latin typeface="Times New Roman" pitchFamily="18" charset="0"/>
              <a:cs typeface="Times New Roman" pitchFamily="18" charset="0"/>
            </a:endParaRPr>
          </a:p>
          <a:p>
            <a:pPr>
              <a:buNone/>
            </a:pPr>
            <a:r>
              <a:rPr lang="en-US" sz="2600" dirty="0" smtClean="0">
                <a:solidFill>
                  <a:schemeClr val="tx2"/>
                </a:solidFill>
                <a:latin typeface="Times New Roman" pitchFamily="18" charset="0"/>
                <a:cs typeface="Times New Roman" pitchFamily="18" charset="0"/>
              </a:rPr>
              <a:t>			Off-farm jobs: seasonal trends </a:t>
            </a:r>
            <a:r>
              <a:rPr lang="en-US" sz="2600" dirty="0" err="1" smtClean="0">
                <a:solidFill>
                  <a:schemeClr val="tx2"/>
                </a:solidFill>
                <a:latin typeface="Times New Roman" pitchFamily="18" charset="0"/>
                <a:cs typeface="Times New Roman" pitchFamily="18" charset="0"/>
              </a:rPr>
              <a:t>Meher</a:t>
            </a:r>
            <a:r>
              <a:rPr lang="en-US" sz="2600" dirty="0" smtClean="0">
                <a:solidFill>
                  <a:schemeClr val="tx2"/>
                </a:solidFill>
                <a:latin typeface="Times New Roman" pitchFamily="18" charset="0"/>
                <a:cs typeface="Times New Roman" pitchFamily="18" charset="0"/>
              </a:rPr>
              <a:t> &gt; </a:t>
            </a:r>
            <a:r>
              <a:rPr lang="en-US" sz="2600" dirty="0" err="1" smtClean="0">
                <a:solidFill>
                  <a:schemeClr val="tx2"/>
                </a:solidFill>
                <a:latin typeface="Times New Roman" pitchFamily="18" charset="0"/>
                <a:cs typeface="Times New Roman" pitchFamily="18" charset="0"/>
              </a:rPr>
              <a:t>Belg</a:t>
            </a:r>
            <a:r>
              <a:rPr lang="en-US" sz="2600" dirty="0" smtClean="0">
                <a:solidFill>
                  <a:schemeClr val="tx2"/>
                </a:solidFill>
                <a:latin typeface="Times New Roman" pitchFamily="18" charset="0"/>
                <a:cs typeface="Times New Roman" pitchFamily="18" charset="0"/>
              </a:rPr>
              <a:t> 				(trader, paid laborers) </a:t>
            </a:r>
            <a:endParaRPr lang="en-IN" sz="2600" dirty="0" smtClean="0">
              <a:solidFill>
                <a:schemeClr val="tx2"/>
              </a:solidFill>
              <a:latin typeface="Times New Roman" pitchFamily="18" charset="0"/>
              <a:cs typeface="Times New Roman" pitchFamily="18" charset="0"/>
            </a:endParaRPr>
          </a:p>
          <a:p>
            <a:pPr lvl="1">
              <a:buNone/>
            </a:pPr>
            <a:endParaRPr lang="fr-BE" sz="2600" dirty="0" smtClean="0">
              <a:solidFill>
                <a:schemeClr val="tx2"/>
              </a:solidFill>
              <a:latin typeface="Times New Roman" pitchFamily="18" charset="0"/>
              <a:cs typeface="Times New Roman" pitchFamily="18" charset="0"/>
            </a:endParaRPr>
          </a:p>
          <a:p>
            <a:endParaRPr lang="en-IN" sz="2600" dirty="0">
              <a:solidFill>
                <a:schemeClr val="tx2"/>
              </a:solidFill>
              <a:latin typeface="Times New Roman" pitchFamily="18" charset="0"/>
              <a:cs typeface="Times New Roman" pitchFamily="18" charset="0"/>
            </a:endParaRPr>
          </a:p>
        </p:txBody>
      </p:sp>
      <p:graphicFrame>
        <p:nvGraphicFramePr>
          <p:cNvPr id="4" name="Chart 3"/>
          <p:cNvGraphicFramePr/>
          <p:nvPr>
            <p:extLst>
              <p:ext uri="{D42A27DB-BD31-4B8C-83A1-F6EECF244321}">
                <p14:modId xmlns:p14="http://schemas.microsoft.com/office/powerpoint/2010/main" xmlns="" val="3659307120"/>
              </p:ext>
            </p:extLst>
          </p:nvPr>
        </p:nvGraphicFramePr>
        <p:xfrm>
          <a:off x="9144" y="3505200"/>
          <a:ext cx="3191255" cy="204311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p:cNvGraphicFramePr/>
          <p:nvPr>
            <p:extLst>
              <p:ext uri="{D42A27DB-BD31-4B8C-83A1-F6EECF244321}">
                <p14:modId xmlns:p14="http://schemas.microsoft.com/office/powerpoint/2010/main" xmlns="" val="2631697204"/>
              </p:ext>
            </p:extLst>
          </p:nvPr>
        </p:nvGraphicFramePr>
        <p:xfrm>
          <a:off x="4114800" y="3429000"/>
          <a:ext cx="4724400" cy="274320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791</TotalTime>
  <Words>1726</Words>
  <Application>Microsoft Office PowerPoint</Application>
  <PresentationFormat>On-screen Show (4:3)</PresentationFormat>
  <Paragraphs>509</Paragraphs>
  <Slides>31</Slides>
  <Notes>15</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Slide 1</vt:lpstr>
      <vt:lpstr>Internship Timeline</vt:lpstr>
      <vt:lpstr>Nile Basin Development Challenge</vt:lpstr>
      <vt:lpstr>Nile Basin Development Challenge</vt:lpstr>
      <vt:lpstr>Integrating socio economic into feasibility maps</vt:lpstr>
      <vt:lpstr>Objective of the internship</vt:lpstr>
      <vt:lpstr>IFPRI Farm Survey on Climate Change (2005)</vt:lpstr>
      <vt:lpstr>Descriptive Statistics </vt:lpstr>
      <vt:lpstr>Household characteristics (cont’d)</vt:lpstr>
      <vt:lpstr>Household characteristics (cont’d)</vt:lpstr>
      <vt:lpstr>Household characteristics (cont’d)</vt:lpstr>
      <vt:lpstr>Access to Water</vt:lpstr>
      <vt:lpstr>Access to Water (cont’d)</vt:lpstr>
      <vt:lpstr>Access to Advice, Market and Credits</vt:lpstr>
      <vt:lpstr>Access to Advice, Market and Credits (cont’d)</vt:lpstr>
      <vt:lpstr>Shocks and Aid</vt:lpstr>
      <vt:lpstr>Crop level Characteristics</vt:lpstr>
      <vt:lpstr>Crop level Characteristics (cont’d)</vt:lpstr>
      <vt:lpstr>Crop level Characteristics (cont’d)</vt:lpstr>
      <vt:lpstr>Perennials</vt:lpstr>
      <vt:lpstr>Perennials (cont’d)</vt:lpstr>
      <vt:lpstr>Livestock</vt:lpstr>
      <vt:lpstr>Livestock (cont’d)</vt:lpstr>
      <vt:lpstr>Perception of Climate Change (over last 20 yrs)</vt:lpstr>
      <vt:lpstr>Perception of Climate Change (cont’d)</vt:lpstr>
      <vt:lpstr>Willingness to Adopt</vt:lpstr>
      <vt:lpstr>Results:</vt:lpstr>
      <vt:lpstr>Slide 28</vt:lpstr>
      <vt:lpstr>Slide 29</vt:lpstr>
      <vt:lpstr>Results</vt:lpstr>
      <vt:lpstr>Slide 31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CPfeifer</dc:creator>
  <cp:lastModifiedBy>CPfeifer</cp:lastModifiedBy>
  <cp:revision>383</cp:revision>
  <dcterms:created xsi:type="dcterms:W3CDTF">2011-08-10T10:55:15Z</dcterms:created>
  <dcterms:modified xsi:type="dcterms:W3CDTF">2011-10-03T08:51:44Z</dcterms:modified>
</cp:coreProperties>
</file>